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 id="2147483662" r:id="rId3"/>
  </p:sldMasterIdLst>
  <p:notesMasterIdLst>
    <p:notesMasterId r:id="rId4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Lst>
  <p:sldSz cx="9144000" cy="6858000" type="screen4x3"/>
  <p:notesSz cx="6858000" cy="9144000"/>
  <p:embeddedFontLst>
    <p:embeddedFont>
      <p:font typeface="Times" panose="02020603050405020304" pitchFamily="18" charset="0"/>
      <p:regular r:id="rId47"/>
      <p:bold r:id="rId48"/>
      <p:italic r:id="rId49"/>
      <p:boldItalic r:id="rId50"/>
    </p:embeddedFont>
    <p:embeddedFont>
      <p:font typeface="Tahoma" panose="020B0604030504040204" pitchFamily="3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72" y="37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2.fntdata"/><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5.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extLst>
      <p:ext uri="{BB962C8B-B14F-4D97-AF65-F5344CB8AC3E}">
        <p14:creationId xmlns:p14="http://schemas.microsoft.com/office/powerpoint/2010/main" val="283898489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strike="noStrike" cap="none">
                <a:solidFill>
                  <a:srgbClr val="000000"/>
                </a:solidFill>
                <a:latin typeface="Arial"/>
                <a:ea typeface="Arial"/>
                <a:cs typeface="Arial"/>
                <a:sym typeface="Arial"/>
              </a:rPr>
              <a:t>1</a:t>
            </a:fld>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885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10</a:t>
            </a:fld>
            <a:endParaRPr/>
          </a:p>
        </p:txBody>
      </p:sp>
      <p:sp>
        <p:nvSpPr>
          <p:cNvPr id="193" name="Google Shape;19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4" name="Google Shape;194;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894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205" name="Google Shape;20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6" name="Google Shape;20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847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220" name="Google Shape;220;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1" name="Google Shape;221;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525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229" name="Google Shape;22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0" name="Google Shape;230;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4442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14</a:t>
            </a:fld>
            <a:endParaRPr/>
          </a:p>
        </p:txBody>
      </p:sp>
      <p:sp>
        <p:nvSpPr>
          <p:cNvPr id="237" name="Google Shape;23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0051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15</a:t>
            </a:fld>
            <a:endParaRPr/>
          </a:p>
        </p:txBody>
      </p:sp>
      <p:sp>
        <p:nvSpPr>
          <p:cNvPr id="249" name="Google Shape;249;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0" name="Google Shape;2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695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259" name="Google Shape;259;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0" name="Google Shape;2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073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267" name="Google Shape;267;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8" name="Google Shape;268;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35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282" name="Google Shape;282;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 name="Google Shape;283;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856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19</a:t>
            </a:fld>
            <a:endParaRPr/>
          </a:p>
        </p:txBody>
      </p:sp>
      <p:sp>
        <p:nvSpPr>
          <p:cNvPr id="291" name="Google Shape;29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2" name="Google Shape;292;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8088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703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303" name="Google Shape;303;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4" name="Google Shape;304;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585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21</a:t>
            </a:fld>
            <a:endParaRPr/>
          </a:p>
        </p:txBody>
      </p:sp>
      <p:sp>
        <p:nvSpPr>
          <p:cNvPr id="311" name="Google Shape;31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2" name="Google Shape;312;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3894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322" name="Google Shape;322;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3" name="Google Shape;323;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821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330" name="Google Shape;330;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1" name="Google Shape;331;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535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345" name="Google Shape;345;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6" name="Google Shape;346;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040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354" name="Google Shape;354;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5" name="Google Shape;355;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7537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362" name="Google Shape;362;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3" name="Google Shape;363;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678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27</a:t>
            </a:fld>
            <a:endParaRPr/>
          </a:p>
        </p:txBody>
      </p:sp>
      <p:sp>
        <p:nvSpPr>
          <p:cNvPr id="370" name="Google Shape;370;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1" name="Google Shape;371;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145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381" name="Google Shape;381;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2" name="Google Shape;382;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6637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29</a:t>
            </a:fld>
            <a:endParaRPr/>
          </a:p>
        </p:txBody>
      </p:sp>
      <p:sp>
        <p:nvSpPr>
          <p:cNvPr id="390" name="Google Shape;390;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1" name="Google Shape;391;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659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a:solidFill>
                  <a:schemeClr val="dk1"/>
                </a:solidFill>
                <a:latin typeface="Arial"/>
                <a:ea typeface="Arial"/>
                <a:cs typeface="Arial"/>
                <a:sym typeface="Arial"/>
              </a:rPr>
              <a:t>5.#</a:t>
            </a:r>
            <a:endParaRPr/>
          </a:p>
        </p:txBody>
      </p:sp>
      <p:sp>
        <p:nvSpPr>
          <p:cNvPr id="107" name="Google Shape;10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 name="Google Shape;10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0631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401" name="Google Shape;401;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2" name="Google Shape;402;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9892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409" name="Google Shape;409;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0" name="Google Shape;410;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725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424" name="Google Shape;424;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5" name="Google Shape;425;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176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3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433" name="Google Shape;433;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4" name="Google Shape;434;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321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443" name="Google Shape;443;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4" name="Google Shape;444;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5022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3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451" name="Google Shape;451;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2" name="Google Shape;452;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6027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466" name="Google Shape;466;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7" name="Google Shape;467;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25857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475" name="Google Shape;475;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6" name="Google Shape;476;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1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3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483" name="Google Shape;483;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4" name="Google Shape;484;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706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498" name="Google Shape;498;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 name="Google Shape;499;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9143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a:solidFill>
                  <a:schemeClr val="dk1"/>
                </a:solidFill>
                <a:latin typeface="Arial"/>
                <a:ea typeface="Arial"/>
                <a:cs typeface="Arial"/>
                <a:sym typeface="Arial"/>
              </a:rPr>
              <a:t>5.#</a:t>
            </a:r>
            <a:endParaRPr/>
          </a:p>
        </p:txBody>
      </p:sp>
      <p:sp>
        <p:nvSpPr>
          <p:cNvPr id="122" name="Google Shape;12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 name="Google Shape;12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8885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7" name="Google Shape;507;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965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4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517" name="Google Shape;517;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8" name="Google Shape;518;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0449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4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532" name="Google Shape;532;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3" name="Google Shape;533;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193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137" name="Google Shape;13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367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147" name="Google Shape;14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 name="Google Shape;148;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7606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158" name="Google Shape;15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 name="Google Shape;159;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569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5.#</a:t>
            </a:r>
            <a:endParaRPr/>
          </a:p>
        </p:txBody>
      </p:sp>
      <p:sp>
        <p:nvSpPr>
          <p:cNvPr id="166" name="Google Shape;16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 name="Google Shape;16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1590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9</a:t>
            </a:fld>
            <a:endParaRPr/>
          </a:p>
        </p:txBody>
      </p:sp>
      <p:sp>
        <p:nvSpPr>
          <p:cNvPr id="181" name="Google Shape;18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 name="Google Shape;182;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069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5.</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52" name="Google Shape;52;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53" name="Google Shape;53;p1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5.</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5.</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a:off x="990600" y="1676400"/>
            <a:ext cx="7772400" cy="146208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76" name="Google Shape;76;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folHlink"/>
              </a:buClr>
              <a:buSzPts val="1920"/>
              <a:buFont typeface="Noto Sans Symbols"/>
              <a:buNone/>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77" name="Google Shape;77;p15"/>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5" name="Google Shape;15;p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6" name="Google Shape;16;p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5.</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9" name="Google Shape;19;p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0" name="Google Shape;20;p4"/>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5.</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3" name="Google Shape;23;p5"/>
          <p:cNvSpPr>
            <a:spLocks noGrp="1"/>
          </p:cNvSpPr>
          <p:nvPr>
            <p:ph type="pic" idx="2"/>
          </p:nvPr>
        </p:nvSpPr>
        <p:spPr>
          <a:xfrm>
            <a:off x="1792288" y="612775"/>
            <a:ext cx="5486400" cy="4114800"/>
          </a:xfrm>
          <a:prstGeom prst="rect">
            <a:avLst/>
          </a:prstGeom>
          <a:noFill/>
          <a:ln>
            <a:noFill/>
          </a:ln>
        </p:spPr>
      </p:sp>
      <p:sp>
        <p:nvSpPr>
          <p:cNvPr id="24" name="Google Shape;24;p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25" name="Google Shape;25;p5"/>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5.</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8" name="Google Shape;28;p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9" name="Google Shape;29;p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30" name="Google Shape;30;p6"/>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5.</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3" name="Google Shape;33;p7"/>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5.</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6" name="Google Shape;36;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7" name="Google Shape;37;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38" name="Google Shape;38;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9" name="Google Shape;39;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40" name="Google Shape;40;p8"/>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5.</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3" name="Google Shape;43;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4" name="Google Shape;44;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5" name="Google Shape;45;p9"/>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5.</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8" name="Google Shape;48;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folHlink"/>
              </a:buClr>
              <a:buSzPts val="1200"/>
              <a:buFont typeface="Noto Sans Symbols"/>
              <a:buNone/>
              <a:defRPr sz="2000" b="0" i="0" u="none" strike="noStrike" cap="none">
                <a:solidFill>
                  <a:schemeClr val="dk1"/>
                </a:solidFill>
                <a:latin typeface="Tahoma"/>
                <a:ea typeface="Tahoma"/>
                <a:cs typeface="Tahoma"/>
                <a:sym typeface="Tahoma"/>
              </a:defRPr>
            </a:lvl1pPr>
            <a:lvl2pPr marL="914400" marR="0" lvl="1" indent="-228600" algn="l" rtl="0">
              <a:spcBef>
                <a:spcPts val="360"/>
              </a:spcBef>
              <a:spcAft>
                <a:spcPts val="0"/>
              </a:spcAft>
              <a:buClr>
                <a:schemeClr val="hlink"/>
              </a:buClr>
              <a:buSzPts val="99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rtl="0">
              <a:spcBef>
                <a:spcPts val="320"/>
              </a:spcBef>
              <a:spcAft>
                <a:spcPts val="0"/>
              </a:spcAft>
              <a:buClr>
                <a:schemeClr val="folHlink"/>
              </a:buClr>
              <a:buSzPts val="8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rtl="0">
              <a:spcBef>
                <a:spcPts val="280"/>
              </a:spcBef>
              <a:spcAft>
                <a:spcPts val="0"/>
              </a:spcAft>
              <a:buClr>
                <a:schemeClr val="accent2"/>
              </a:buClr>
              <a:buSzPts val="77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49" name="Google Shape;49;p10"/>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5.</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5.</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5.</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8" name="Google Shape;68;p14"/>
            <p:cNvSpPr txBox="1"/>
            <p:nvPr/>
          </p:nvSpPr>
          <p:spPr>
            <a:xfrm rot="10800000" flipH="1">
              <a:off x="199" y="2054"/>
              <a:ext cx="5476" cy="35"/>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spcFirstLastPara="1" wrap="square" lIns="91425" tIns="45700" rIns="91425" bIns="45700" anchor="t" anchorCtr="0">
            <a:spAutoFit/>
          </a:bodyPr>
          <a:lstStyle/>
          <a:p>
            <a:pPr marL="0" marR="0" lvl="0" indent="-88900" algn="r" rtl="0">
              <a:lnSpc>
                <a:spcPct val="100000"/>
              </a:lnSpc>
              <a:spcBef>
                <a:spcPts val="0"/>
              </a:spcBef>
              <a:spcAft>
                <a:spcPts val="0"/>
              </a:spcAft>
              <a:buClr>
                <a:schemeClr val="dk1"/>
              </a:buClr>
              <a:buSzPts val="1400"/>
              <a:buFont typeface="Arial"/>
              <a:buChar char="©"/>
            </a:pPr>
            <a:r>
              <a:rPr lang="en-US" sz="1400" b="0" i="0" u="none">
                <a:solidFill>
                  <a:schemeClr val="dk1"/>
                </a:solidFill>
                <a:latin typeface="Arial"/>
                <a:ea typeface="Arial"/>
                <a:cs typeface="Arial"/>
                <a:sym typeface="Arial"/>
              </a:rPr>
              <a:t>The McGraw-Hill Companies, Inc., 2000</a:t>
            </a:r>
            <a:endParaRPr/>
          </a:p>
        </p:txBody>
      </p:sp>
      <p:sp>
        <p:nvSpPr>
          <p:cNvPr id="71" name="Google Shape;71;p14"/>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2" name="Google Shape;72;p14"/>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3" name="Google Shape;73;p14"/>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6" descr="brandinglogo"/>
          <p:cNvPicPr preferRelativeResize="0"/>
          <p:nvPr/>
        </p:nvPicPr>
        <p:blipFill rotWithShape="1">
          <a:blip r:embed="rId3">
            <a:alphaModFix/>
          </a:blip>
          <a:srcRect/>
          <a:stretch/>
        </p:blipFill>
        <p:spPr>
          <a:xfrm>
            <a:off x="0" y="0"/>
            <a:ext cx="9144000" cy="533400"/>
          </a:xfrm>
          <a:prstGeom prst="rect">
            <a:avLst/>
          </a:prstGeom>
          <a:noFill/>
          <a:ln>
            <a:noFill/>
          </a:ln>
        </p:spPr>
      </p:pic>
      <p:pic>
        <p:nvPicPr>
          <p:cNvPr id="86" name="Google Shape;86;p16"/>
          <p:cNvPicPr preferRelativeResize="0"/>
          <p:nvPr/>
        </p:nvPicPr>
        <p:blipFill rotWithShape="1">
          <a:blip r:embed="rId4">
            <a:alphaModFix/>
          </a:blip>
          <a:srcRect/>
          <a:stretch/>
        </p:blipFill>
        <p:spPr>
          <a:xfrm>
            <a:off x="4419600" y="762000"/>
            <a:ext cx="4470400" cy="5765800"/>
          </a:xfrm>
          <a:prstGeom prst="rect">
            <a:avLst/>
          </a:prstGeom>
          <a:noFill/>
          <a:ln>
            <a:noFill/>
          </a:ln>
        </p:spPr>
      </p:pic>
      <p:sp>
        <p:nvSpPr>
          <p:cNvPr id="87" name="Google Shape;87;p16"/>
          <p:cNvSpPr txBox="1"/>
          <p:nvPr/>
        </p:nvSpPr>
        <p:spPr>
          <a:xfrm>
            <a:off x="187325" y="1905000"/>
            <a:ext cx="4156075" cy="8239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800"/>
              <a:buFont typeface="Times"/>
              <a:buNone/>
            </a:pPr>
            <a:r>
              <a:rPr lang="en-US" sz="4800" b="1" i="1" u="none" strike="noStrike" cap="none">
                <a:solidFill>
                  <a:srgbClr val="FF0000"/>
                </a:solidFill>
                <a:latin typeface="Times"/>
                <a:ea typeface="Times"/>
                <a:cs typeface="Times"/>
                <a:sym typeface="Times"/>
              </a:rPr>
              <a:t>Chapter 5</a:t>
            </a:r>
            <a:endParaRPr/>
          </a:p>
        </p:txBody>
      </p:sp>
      <p:sp>
        <p:nvSpPr>
          <p:cNvPr id="88" name="Google Shape;88;p16"/>
          <p:cNvSpPr txBox="1"/>
          <p:nvPr/>
        </p:nvSpPr>
        <p:spPr>
          <a:xfrm>
            <a:off x="152400" y="3230562"/>
            <a:ext cx="4156075" cy="15700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Analog</a:t>
            </a:r>
            <a:endParaRPr/>
          </a:p>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Transmission</a:t>
            </a:r>
            <a:endParaRPr/>
          </a:p>
        </p:txBody>
      </p:sp>
      <p:sp>
        <p:nvSpPr>
          <p:cNvPr id="89" name="Google Shape;89;p16"/>
          <p:cNvSpPr txBox="1"/>
          <p:nvPr/>
        </p:nvSpPr>
        <p:spPr>
          <a:xfrm>
            <a:off x="0" y="6604000"/>
            <a:ext cx="9144000" cy="254000"/>
          </a:xfrm>
          <a:prstGeom prst="rect">
            <a:avLst/>
          </a:prstGeom>
          <a:noFill/>
          <a:ln>
            <a:noFill/>
          </a:ln>
        </p:spPr>
        <p:txBody>
          <a:bodyPr spcFirstLastPara="1" wrap="square" lIns="102825" tIns="51400" rIns="102825" bIns="5140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p:nvPr/>
        </p:nvSpPr>
        <p:spPr>
          <a:xfrm>
            <a:off x="76200" y="696912"/>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An analog signal has a bit rate of 8000 bps and a baud rate of 1000 baud. How many data elements are carried by each signal element? How many signal elements do we need?</a:t>
            </a:r>
            <a:endParaRPr/>
          </a:p>
        </p:txBody>
      </p:sp>
      <p:grpSp>
        <p:nvGrpSpPr>
          <p:cNvPr id="197" name="Google Shape;197;p25"/>
          <p:cNvGrpSpPr/>
          <p:nvPr/>
        </p:nvGrpSpPr>
        <p:grpSpPr>
          <a:xfrm>
            <a:off x="0" y="0"/>
            <a:ext cx="9144000" cy="609600"/>
            <a:chOff x="0" y="2448"/>
            <a:chExt cx="5760" cy="384"/>
          </a:xfrm>
        </p:grpSpPr>
        <p:sp>
          <p:nvSpPr>
            <p:cNvPr id="198" name="Google Shape;198;p25"/>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9" name="Google Shape;199;p25"/>
            <p:cNvSpPr txBox="1"/>
            <p:nvPr/>
          </p:nvSpPr>
          <p:spPr>
            <a:xfrm>
              <a:off x="0" y="2448"/>
              <a:ext cx="1713"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5.2</a:t>
              </a:r>
              <a:endParaRPr/>
            </a:p>
          </p:txBody>
        </p:sp>
      </p:grpSp>
      <p:sp>
        <p:nvSpPr>
          <p:cNvPr id="200" name="Google Shape;200;p25"/>
          <p:cNvSpPr txBox="1"/>
          <p:nvPr/>
        </p:nvSpPr>
        <p:spPr>
          <a:xfrm>
            <a:off x="76200" y="2514600"/>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In this example, S = 1000, N = 8000, and r and L are unknown. We first find the value of r and then the value of L.</a:t>
            </a:r>
            <a:endParaRPr/>
          </a:p>
        </p:txBody>
      </p:sp>
      <p:pic>
        <p:nvPicPr>
          <p:cNvPr id="201" name="Google Shape;201;p25"/>
          <p:cNvPicPr preferRelativeResize="0"/>
          <p:nvPr/>
        </p:nvPicPr>
        <p:blipFill rotWithShape="1">
          <a:blip r:embed="rId3">
            <a:alphaModFix/>
          </a:blip>
          <a:srcRect/>
          <a:stretch/>
        </p:blipFill>
        <p:spPr>
          <a:xfrm>
            <a:off x="1066800" y="4495800"/>
            <a:ext cx="7162800" cy="1066800"/>
          </a:xfrm>
          <a:prstGeom prst="rect">
            <a:avLst/>
          </a:prstGeom>
          <a:noFill/>
          <a:ln>
            <a:noFill/>
          </a:ln>
        </p:spPr>
      </p:pic>
      <p:sp>
        <p:nvSpPr>
          <p:cNvPr id="202" name="Google Shape;202;p2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11</a:t>
            </a:fld>
            <a:endParaRPr/>
          </a:p>
        </p:txBody>
      </p:sp>
      <p:sp>
        <p:nvSpPr>
          <p:cNvPr id="209" name="Google Shape;209;p2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0" name="Google Shape;210;p2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1" name="Google Shape;211;p2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2" name="Google Shape;212;p2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3" name="Google Shape;213;p2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4" name="Google Shape;214;p2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5" name="Google Shape;215;p2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6" name="Google Shape;216;p26"/>
          <p:cNvSpPr txBox="1"/>
          <p:nvPr/>
        </p:nvSpPr>
        <p:spPr>
          <a:xfrm>
            <a:off x="1143000" y="0"/>
            <a:ext cx="57467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5.5.2  Amplitude Shift Keying</a:t>
            </a:r>
            <a:endParaRPr/>
          </a:p>
        </p:txBody>
      </p:sp>
      <p:sp>
        <p:nvSpPr>
          <p:cNvPr id="217" name="Google Shape;217;p26"/>
          <p:cNvSpPr txBox="1"/>
          <p:nvPr/>
        </p:nvSpPr>
        <p:spPr>
          <a:xfrm>
            <a:off x="381000" y="1293812"/>
            <a:ext cx="7924800" cy="18161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In amplitude shift keying, the amplitude of the carrier signal is varied to create signal elements. Both frequency and phase remain constant while the amplitude changes.</a:t>
            </a:r>
            <a:endParaRPr dirty="0">
              <a:solidFill>
                <a:srgbClr val="00B0F0"/>
              </a:solidFill>
            </a:endParaRPr>
          </a:p>
        </p:txBody>
      </p:sp>
      <p:sp>
        <p:nvSpPr>
          <p:cNvPr id="2" name="TextBox 1"/>
          <p:cNvSpPr txBox="1"/>
          <p:nvPr/>
        </p:nvSpPr>
        <p:spPr>
          <a:xfrm>
            <a:off x="1364699" y="3470573"/>
            <a:ext cx="2978701" cy="461665"/>
          </a:xfrm>
          <a:prstGeom prst="rect">
            <a:avLst/>
          </a:prstGeom>
          <a:noFill/>
        </p:spPr>
        <p:txBody>
          <a:bodyPr wrap="none" rtlCol="0">
            <a:spAutoFit/>
          </a:bodyPr>
          <a:lstStyle/>
          <a:p>
            <a:r>
              <a:rPr lang="en-US" sz="2400" dirty="0" smtClean="0">
                <a:solidFill>
                  <a:srgbClr val="00B0F0"/>
                </a:solidFill>
                <a:latin typeface="Times New Roman" panose="02020603050405020304" pitchFamily="18" charset="0"/>
                <a:cs typeface="Times New Roman" panose="02020603050405020304" pitchFamily="18" charset="0"/>
              </a:rPr>
              <a:t>B=(1+d)*S=2*N*(1/r)</a:t>
            </a:r>
            <a:endParaRPr lang="en-IN" sz="2400"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12</a:t>
            </a:fld>
            <a:endParaRPr/>
          </a:p>
        </p:txBody>
      </p:sp>
      <p:sp>
        <p:nvSpPr>
          <p:cNvPr id="224" name="Google Shape;224;p2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5.3:  </a:t>
            </a:r>
            <a:r>
              <a:rPr lang="en-US" sz="2000" b="1" i="1" u="none">
                <a:solidFill>
                  <a:schemeClr val="dk1"/>
                </a:solidFill>
                <a:latin typeface="Times"/>
                <a:ea typeface="Times"/>
                <a:cs typeface="Times"/>
                <a:sym typeface="Times"/>
              </a:rPr>
              <a:t>Binary amplitude shift keying</a:t>
            </a:r>
            <a:endParaRPr/>
          </a:p>
        </p:txBody>
      </p:sp>
      <p:pic>
        <p:nvPicPr>
          <p:cNvPr id="225" name="Google Shape;225;p27"/>
          <p:cNvPicPr preferRelativeResize="0"/>
          <p:nvPr/>
        </p:nvPicPr>
        <p:blipFill rotWithShape="1">
          <a:blip r:embed="rId3">
            <a:alphaModFix/>
          </a:blip>
          <a:srcRect/>
          <a:stretch/>
        </p:blipFill>
        <p:spPr>
          <a:xfrm>
            <a:off x="1066800" y="872706"/>
            <a:ext cx="6670675" cy="2863850"/>
          </a:xfrm>
          <a:prstGeom prst="rect">
            <a:avLst/>
          </a:prstGeom>
          <a:noFill/>
          <a:ln>
            <a:noFill/>
          </a:ln>
        </p:spPr>
      </p:pic>
      <p:pic>
        <p:nvPicPr>
          <p:cNvPr id="226" name="Google Shape;226;p27"/>
          <p:cNvPicPr preferRelativeResize="0"/>
          <p:nvPr/>
        </p:nvPicPr>
        <p:blipFill rotWithShape="1">
          <a:blip r:embed="rId4">
            <a:alphaModFix/>
          </a:blip>
          <a:srcRect/>
          <a:stretch/>
        </p:blipFill>
        <p:spPr>
          <a:xfrm>
            <a:off x="3149600" y="4191000"/>
            <a:ext cx="2032000" cy="16303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500"/>
                                        <p:tgtEl>
                                          <p:spTgt spid="2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6"/>
                                        </p:tgtEl>
                                        <p:attrNameLst>
                                          <p:attrName>style.visibility</p:attrName>
                                        </p:attrNameLst>
                                      </p:cBhvr>
                                      <p:to>
                                        <p:strVal val="visible"/>
                                      </p:to>
                                    </p:set>
                                    <p:animEffect transition="in" filter="fade">
                                      <p:cBhvr>
                                        <p:cTn id="12" dur="1822"/>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13</a:t>
            </a:fld>
            <a:endParaRPr/>
          </a:p>
        </p:txBody>
      </p:sp>
      <p:sp>
        <p:nvSpPr>
          <p:cNvPr id="233" name="Google Shape;233;p2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5.4:  </a:t>
            </a:r>
            <a:r>
              <a:rPr lang="en-US" sz="2000" b="1" i="1" u="none">
                <a:solidFill>
                  <a:schemeClr val="dk1"/>
                </a:solidFill>
                <a:latin typeface="Times"/>
                <a:ea typeface="Times"/>
                <a:cs typeface="Times"/>
                <a:sym typeface="Times"/>
              </a:rPr>
              <a:t>Implementation of binary ASK</a:t>
            </a:r>
            <a:endParaRPr/>
          </a:p>
        </p:txBody>
      </p:sp>
      <p:pic>
        <p:nvPicPr>
          <p:cNvPr id="234" name="Google Shape;234;p28"/>
          <p:cNvPicPr preferRelativeResize="0"/>
          <p:nvPr/>
        </p:nvPicPr>
        <p:blipFill rotWithShape="1">
          <a:blip r:embed="rId3">
            <a:alphaModFix/>
          </a:blip>
          <a:srcRect/>
          <a:stretch/>
        </p:blipFill>
        <p:spPr>
          <a:xfrm>
            <a:off x="431800" y="2713037"/>
            <a:ext cx="8255000" cy="23923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10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9"/>
          <p:cNvSpPr txBox="1"/>
          <p:nvPr/>
        </p:nvSpPr>
        <p:spPr>
          <a:xfrm>
            <a:off x="76200" y="696912"/>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have an available bandwidth of 100 kHz which spans from 200 to 300 kHz. What are the carrier frequency and the bit rate if we modulated our data by using ASK with d = 1?</a:t>
            </a:r>
            <a:endParaRPr/>
          </a:p>
        </p:txBody>
      </p:sp>
      <p:grpSp>
        <p:nvGrpSpPr>
          <p:cNvPr id="241" name="Google Shape;241;p29"/>
          <p:cNvGrpSpPr/>
          <p:nvPr/>
        </p:nvGrpSpPr>
        <p:grpSpPr>
          <a:xfrm>
            <a:off x="0" y="0"/>
            <a:ext cx="9144000" cy="609600"/>
            <a:chOff x="0" y="2448"/>
            <a:chExt cx="5760" cy="384"/>
          </a:xfrm>
        </p:grpSpPr>
        <p:sp>
          <p:nvSpPr>
            <p:cNvPr id="242" name="Google Shape;242;p29"/>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3" name="Google Shape;243;p29"/>
            <p:cNvSpPr txBox="1"/>
            <p:nvPr/>
          </p:nvSpPr>
          <p:spPr>
            <a:xfrm>
              <a:off x="0" y="2448"/>
              <a:ext cx="1713"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5.3</a:t>
              </a:r>
              <a:endParaRPr/>
            </a:p>
          </p:txBody>
        </p:sp>
      </p:grpSp>
      <p:sp>
        <p:nvSpPr>
          <p:cNvPr id="244" name="Google Shape;244;p29"/>
          <p:cNvSpPr txBox="1"/>
          <p:nvPr/>
        </p:nvSpPr>
        <p:spPr>
          <a:xfrm>
            <a:off x="76200" y="2362200"/>
            <a:ext cx="8839200" cy="22463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middle of the bandwidth is located at 250 kHz. This means that our carrier frequency can be at fc = 250 kHz. We can use the formula for bandwidth to find the bit rate (with d = 1 and r = 1).</a:t>
            </a:r>
            <a:endParaRPr/>
          </a:p>
        </p:txBody>
      </p:sp>
      <p:pic>
        <p:nvPicPr>
          <p:cNvPr id="245" name="Google Shape;245;p29"/>
          <p:cNvPicPr preferRelativeResize="0"/>
          <p:nvPr/>
        </p:nvPicPr>
        <p:blipFill rotWithShape="1">
          <a:blip r:embed="rId3">
            <a:alphaModFix/>
          </a:blip>
          <a:srcRect/>
          <a:stretch/>
        </p:blipFill>
        <p:spPr>
          <a:xfrm>
            <a:off x="1101725" y="4953000"/>
            <a:ext cx="7204075" cy="415925"/>
          </a:xfrm>
          <a:prstGeom prst="rect">
            <a:avLst/>
          </a:prstGeom>
          <a:noFill/>
          <a:ln>
            <a:noFill/>
          </a:ln>
        </p:spPr>
      </p:pic>
      <p:sp>
        <p:nvSpPr>
          <p:cNvPr id="246" name="Google Shape;246;p2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0"/>
          <p:cNvSpPr txBox="1"/>
          <p:nvPr/>
        </p:nvSpPr>
        <p:spPr>
          <a:xfrm>
            <a:off x="76200" y="696912"/>
            <a:ext cx="8839200" cy="3108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In data communications, we normally use full-duplex links with communication in both directions. We need to divide the bandwidth into two with two carrier frequencies, as shown in Figure 5.5. The figure shows the positions of two carrier frequencies and the bandwidths. The available bandwidth for each direction is now 50 kHz, which leaves us with a data rate of 25 kbps in each direction.</a:t>
            </a:r>
            <a:endParaRPr/>
          </a:p>
        </p:txBody>
      </p:sp>
      <p:grpSp>
        <p:nvGrpSpPr>
          <p:cNvPr id="253" name="Google Shape;253;p30"/>
          <p:cNvGrpSpPr/>
          <p:nvPr/>
        </p:nvGrpSpPr>
        <p:grpSpPr>
          <a:xfrm>
            <a:off x="0" y="0"/>
            <a:ext cx="9144000" cy="609600"/>
            <a:chOff x="0" y="2448"/>
            <a:chExt cx="5760" cy="384"/>
          </a:xfrm>
        </p:grpSpPr>
        <p:sp>
          <p:nvSpPr>
            <p:cNvPr id="254" name="Google Shape;254;p30"/>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5" name="Google Shape;255;p30"/>
            <p:cNvSpPr txBox="1"/>
            <p:nvPr/>
          </p:nvSpPr>
          <p:spPr>
            <a:xfrm>
              <a:off x="0" y="2448"/>
              <a:ext cx="1713"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5.4</a:t>
              </a:r>
              <a:endParaRPr/>
            </a:p>
          </p:txBody>
        </p:sp>
      </p:grpSp>
      <p:sp>
        <p:nvSpPr>
          <p:cNvPr id="256" name="Google Shape;256;p3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16</a:t>
            </a:fld>
            <a:endParaRPr/>
          </a:p>
        </p:txBody>
      </p:sp>
      <p:sp>
        <p:nvSpPr>
          <p:cNvPr id="263" name="Google Shape;263;p3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5.5:  </a:t>
            </a:r>
            <a:r>
              <a:rPr lang="en-US" sz="2000" b="1" i="1" u="none">
                <a:solidFill>
                  <a:schemeClr val="dk1"/>
                </a:solidFill>
                <a:latin typeface="Times"/>
                <a:ea typeface="Times"/>
                <a:cs typeface="Times"/>
                <a:sym typeface="Times"/>
              </a:rPr>
              <a:t>Bandwidth of a full-duplex ASK in Example 5.4</a:t>
            </a:r>
            <a:endParaRPr/>
          </a:p>
        </p:txBody>
      </p:sp>
      <p:pic>
        <p:nvPicPr>
          <p:cNvPr id="264" name="Google Shape;264;p31"/>
          <p:cNvPicPr preferRelativeResize="0"/>
          <p:nvPr/>
        </p:nvPicPr>
        <p:blipFill rotWithShape="1">
          <a:blip r:embed="rId3">
            <a:alphaModFix/>
          </a:blip>
          <a:srcRect/>
          <a:stretch/>
        </p:blipFill>
        <p:spPr>
          <a:xfrm>
            <a:off x="1958975" y="2751137"/>
            <a:ext cx="4899025" cy="16684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fade">
                                      <p:cBhvr>
                                        <p:cTn id="7" dur="20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17</a:t>
            </a:fld>
            <a:endParaRPr/>
          </a:p>
        </p:txBody>
      </p:sp>
      <p:sp>
        <p:nvSpPr>
          <p:cNvPr id="271" name="Google Shape;271;p32"/>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2" name="Google Shape;272;p3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3" name="Google Shape;273;p32"/>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4" name="Google Shape;274;p3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5" name="Google Shape;275;p3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6" name="Google Shape;276;p32"/>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7" name="Google Shape;277;p3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8" name="Google Shape;278;p32"/>
          <p:cNvSpPr txBox="1"/>
          <p:nvPr/>
        </p:nvSpPr>
        <p:spPr>
          <a:xfrm>
            <a:off x="1143000" y="0"/>
            <a:ext cx="5822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5.5.3  Frequency Shift Keying</a:t>
            </a:r>
            <a:endParaRPr/>
          </a:p>
        </p:txBody>
      </p:sp>
      <p:sp>
        <p:nvSpPr>
          <p:cNvPr id="279" name="Google Shape;279;p32"/>
          <p:cNvSpPr txBox="1"/>
          <p:nvPr/>
        </p:nvSpPr>
        <p:spPr>
          <a:xfrm>
            <a:off x="381000" y="1293812"/>
            <a:ext cx="7924800" cy="3081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In frequency shift keying, the frequency of the carrier signal is varied to represent data. The frequency of the modulated signal is constant for the duration of one signal element, but changes for the next signal element if the data element changes. Both peak amplitude and phase remain constant for all signal elements.</a:t>
            </a:r>
            <a:endParaRPr dirty="0">
              <a:solidFill>
                <a:srgbClr val="00B0F0"/>
              </a:solidFill>
            </a:endParaRPr>
          </a:p>
        </p:txBody>
      </p:sp>
      <p:sp>
        <p:nvSpPr>
          <p:cNvPr id="2" name="TextBox 1"/>
          <p:cNvSpPr txBox="1"/>
          <p:nvPr/>
        </p:nvSpPr>
        <p:spPr>
          <a:xfrm>
            <a:off x="2346385" y="4658264"/>
            <a:ext cx="2201244" cy="461665"/>
          </a:xfrm>
          <a:prstGeom prst="rect">
            <a:avLst/>
          </a:prstGeom>
          <a:noFill/>
        </p:spPr>
        <p:txBody>
          <a:bodyPr wrap="none" rtlCol="0">
            <a:spAutoFit/>
          </a:bodyPr>
          <a:lstStyle/>
          <a:p>
            <a:r>
              <a:rPr lang="en-US" sz="2400" dirty="0" smtClean="0">
                <a:solidFill>
                  <a:srgbClr val="00B0F0"/>
                </a:solidFill>
                <a:latin typeface="Times New Roman" panose="02020603050405020304" pitchFamily="18" charset="0"/>
                <a:cs typeface="Times New Roman" panose="02020603050405020304" pitchFamily="18" charset="0"/>
              </a:rPr>
              <a:t>B=(1+d)*S+2   </a:t>
            </a:r>
            <a:r>
              <a:rPr lang="en-US" sz="2400" baseline="-25000" dirty="0" smtClean="0">
                <a:solidFill>
                  <a:srgbClr val="00B0F0"/>
                </a:solidFill>
                <a:latin typeface="Times New Roman" panose="02020603050405020304" pitchFamily="18" charset="0"/>
                <a:cs typeface="Times New Roman" panose="02020603050405020304" pitchFamily="18" charset="0"/>
              </a:rPr>
              <a:t>f</a:t>
            </a:r>
            <a:endParaRPr lang="en-IN" sz="2400" dirty="0">
              <a:solidFill>
                <a:srgbClr val="00B0F0"/>
              </a:solidFill>
              <a:latin typeface="Times New Roman" panose="02020603050405020304" pitchFamily="18" charset="0"/>
              <a:cs typeface="Times New Roman" panose="02020603050405020304" pitchFamily="18" charset="0"/>
            </a:endParaRPr>
          </a:p>
        </p:txBody>
      </p:sp>
      <p:sp>
        <p:nvSpPr>
          <p:cNvPr id="3" name="Isosceles Triangle 2"/>
          <p:cNvSpPr/>
          <p:nvPr/>
        </p:nvSpPr>
        <p:spPr>
          <a:xfrm>
            <a:off x="4140392" y="4778834"/>
            <a:ext cx="214952" cy="220524"/>
          </a:xfrm>
          <a:prstGeom prst="triangl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2212675" y="5240499"/>
            <a:ext cx="3329758" cy="830997"/>
          </a:xfrm>
          <a:prstGeom prst="rect">
            <a:avLst/>
          </a:prstGeom>
          <a:noFill/>
        </p:spPr>
        <p:txBody>
          <a:bodyPr wrap="none" rtlCol="0">
            <a:spAutoFit/>
          </a:bodyPr>
          <a:lstStyle/>
          <a:p>
            <a:r>
              <a:rPr lang="en-US" sz="2400" dirty="0" smtClean="0">
                <a:solidFill>
                  <a:srgbClr val="00B0F0"/>
                </a:solidFill>
                <a:latin typeface="Times New Roman" panose="02020603050405020304" pitchFamily="18" charset="0"/>
                <a:cs typeface="Times New Roman" panose="02020603050405020304" pitchFamily="18" charset="0"/>
              </a:rPr>
              <a:t>S=baud rate</a:t>
            </a:r>
          </a:p>
          <a:p>
            <a:r>
              <a:rPr lang="en-US" sz="2400" dirty="0" smtClean="0">
                <a:solidFill>
                  <a:srgbClr val="00B0F0"/>
                </a:solidFill>
                <a:latin typeface="Times New Roman" panose="02020603050405020304" pitchFamily="18" charset="0"/>
                <a:cs typeface="Times New Roman" panose="02020603050405020304" pitchFamily="18" charset="0"/>
              </a:rPr>
              <a:t>2     </a:t>
            </a:r>
            <a:r>
              <a:rPr lang="en-US" sz="2400" baseline="-25000" dirty="0" smtClean="0">
                <a:solidFill>
                  <a:srgbClr val="00B0F0"/>
                </a:solidFill>
                <a:latin typeface="Times New Roman" panose="02020603050405020304" pitchFamily="18" charset="0"/>
                <a:cs typeface="Times New Roman" panose="02020603050405020304" pitchFamily="18" charset="0"/>
              </a:rPr>
              <a:t>f</a:t>
            </a:r>
            <a:r>
              <a:rPr lang="en-US" sz="2400" dirty="0" smtClean="0">
                <a:solidFill>
                  <a:srgbClr val="00B0F0"/>
                </a:solidFill>
                <a:latin typeface="Times New Roman" panose="02020603050405020304" pitchFamily="18" charset="0"/>
                <a:cs typeface="Times New Roman" panose="02020603050405020304" pitchFamily="18" charset="0"/>
              </a:rPr>
              <a:t>=Carrier frequencies</a:t>
            </a:r>
            <a:endParaRPr lang="en-IN" sz="2400" dirty="0">
              <a:solidFill>
                <a:srgbClr val="00B0F0"/>
              </a:solidFill>
              <a:latin typeface="Times New Roman" panose="02020603050405020304" pitchFamily="18" charset="0"/>
              <a:cs typeface="Times New Roman" panose="02020603050405020304" pitchFamily="18" charset="0"/>
            </a:endParaRPr>
          </a:p>
        </p:txBody>
      </p:sp>
      <p:sp>
        <p:nvSpPr>
          <p:cNvPr id="5" name="Isosceles Triangle 4"/>
          <p:cNvSpPr/>
          <p:nvPr/>
        </p:nvSpPr>
        <p:spPr>
          <a:xfrm>
            <a:off x="2505973" y="5795498"/>
            <a:ext cx="267419" cy="172528"/>
          </a:xfrm>
          <a:prstGeom prst="triangl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18</a:t>
            </a:fld>
            <a:endParaRPr/>
          </a:p>
        </p:txBody>
      </p:sp>
      <p:sp>
        <p:nvSpPr>
          <p:cNvPr id="286" name="Google Shape;286;p3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5.6:  </a:t>
            </a:r>
            <a:r>
              <a:rPr lang="en-US" sz="2000" b="1" i="1" u="none">
                <a:solidFill>
                  <a:schemeClr val="dk1"/>
                </a:solidFill>
                <a:latin typeface="Times"/>
                <a:ea typeface="Times"/>
                <a:cs typeface="Times"/>
                <a:sym typeface="Times"/>
              </a:rPr>
              <a:t>Binary frequency shift keying</a:t>
            </a:r>
            <a:endParaRPr/>
          </a:p>
        </p:txBody>
      </p:sp>
      <p:pic>
        <p:nvPicPr>
          <p:cNvPr id="287" name="Google Shape;287;p33"/>
          <p:cNvPicPr preferRelativeResize="0"/>
          <p:nvPr/>
        </p:nvPicPr>
        <p:blipFill rotWithShape="1">
          <a:blip r:embed="rId3">
            <a:alphaModFix/>
          </a:blip>
          <a:srcRect/>
          <a:stretch/>
        </p:blipFill>
        <p:spPr>
          <a:xfrm>
            <a:off x="1052512" y="838200"/>
            <a:ext cx="6186487" cy="2863850"/>
          </a:xfrm>
          <a:prstGeom prst="rect">
            <a:avLst/>
          </a:prstGeom>
          <a:noFill/>
          <a:ln>
            <a:noFill/>
          </a:ln>
        </p:spPr>
      </p:pic>
      <p:pic>
        <p:nvPicPr>
          <p:cNvPr id="288" name="Google Shape;288;p33"/>
          <p:cNvPicPr preferRelativeResize="0"/>
          <p:nvPr/>
        </p:nvPicPr>
        <p:blipFill rotWithShape="1">
          <a:blip r:embed="rId4">
            <a:alphaModFix/>
          </a:blip>
          <a:srcRect/>
          <a:stretch/>
        </p:blipFill>
        <p:spPr>
          <a:xfrm>
            <a:off x="3048000" y="4160837"/>
            <a:ext cx="2271712" cy="20875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500"/>
                                        <p:tgtEl>
                                          <p:spTgt spid="2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8"/>
                                        </p:tgtEl>
                                        <p:attrNameLst>
                                          <p:attrName>style.visibility</p:attrName>
                                        </p:attrNameLst>
                                      </p:cBhvr>
                                      <p:to>
                                        <p:strVal val="visible"/>
                                      </p:to>
                                    </p:set>
                                    <p:animEffect transition="in" filter="fade">
                                      <p:cBhvr>
                                        <p:cTn id="12" dur="1822"/>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4"/>
          <p:cNvSpPr txBox="1"/>
          <p:nvPr/>
        </p:nvSpPr>
        <p:spPr>
          <a:xfrm>
            <a:off x="76200" y="696912"/>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have an available bandwidth of 100 kHz which spans from 200 to 300 kHz. What should be the carrier frequency and the bit rate if we modulated our data by using FSK with d = 1?</a:t>
            </a:r>
            <a:endParaRPr/>
          </a:p>
        </p:txBody>
      </p:sp>
      <p:grpSp>
        <p:nvGrpSpPr>
          <p:cNvPr id="295" name="Google Shape;295;p34"/>
          <p:cNvGrpSpPr/>
          <p:nvPr/>
        </p:nvGrpSpPr>
        <p:grpSpPr>
          <a:xfrm>
            <a:off x="-17462" y="0"/>
            <a:ext cx="9161462" cy="609600"/>
            <a:chOff x="-11" y="2448"/>
            <a:chExt cx="5771" cy="384"/>
          </a:xfrm>
        </p:grpSpPr>
        <p:sp>
          <p:nvSpPr>
            <p:cNvPr id="296" name="Google Shape;296;p34"/>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97" name="Google Shape;297;p34"/>
            <p:cNvSpPr txBox="1"/>
            <p:nvPr/>
          </p:nvSpPr>
          <p:spPr>
            <a:xfrm>
              <a:off x="-11" y="2456"/>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5.5</a:t>
              </a:r>
              <a:endParaRPr/>
            </a:p>
          </p:txBody>
        </p:sp>
      </p:grpSp>
      <p:sp>
        <p:nvSpPr>
          <p:cNvPr id="298" name="Google Shape;298;p34"/>
          <p:cNvSpPr txBox="1"/>
          <p:nvPr/>
        </p:nvSpPr>
        <p:spPr>
          <a:xfrm>
            <a:off x="76200" y="2895600"/>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This problem is similar to Example 5.3, but we are modulating by using FSK. The midpoint of the band is at 250 kHz. We choose 2Δf to be 50 kHz; this means</a:t>
            </a:r>
            <a:endParaRPr/>
          </a:p>
        </p:txBody>
      </p:sp>
      <p:pic>
        <p:nvPicPr>
          <p:cNvPr id="299" name="Google Shape;299;p34"/>
          <p:cNvPicPr preferRelativeResize="0"/>
          <p:nvPr/>
        </p:nvPicPr>
        <p:blipFill rotWithShape="1">
          <a:blip r:embed="rId3">
            <a:alphaModFix/>
          </a:blip>
          <a:srcRect/>
          <a:stretch/>
        </p:blipFill>
        <p:spPr>
          <a:xfrm>
            <a:off x="293687" y="5037137"/>
            <a:ext cx="8545512" cy="449262"/>
          </a:xfrm>
          <a:prstGeom prst="rect">
            <a:avLst/>
          </a:prstGeom>
          <a:noFill/>
          <a:ln>
            <a:noFill/>
          </a:ln>
        </p:spPr>
      </p:pic>
      <p:sp>
        <p:nvSpPr>
          <p:cNvPr id="300" name="Google Shape;300;p3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 name="Google Shape;101;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 name="Google Shape;102;p17"/>
          <p:cNvSpPr txBox="1"/>
          <p:nvPr/>
        </p:nvSpPr>
        <p:spPr>
          <a:xfrm>
            <a:off x="1066800" y="-76200"/>
            <a:ext cx="418623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5: Outline</a:t>
            </a:r>
            <a:endParaRPr/>
          </a:p>
        </p:txBody>
      </p:sp>
      <p:sp>
        <p:nvSpPr>
          <p:cNvPr id="103" name="Google Shape;103;p17"/>
          <p:cNvSpPr txBox="1"/>
          <p:nvPr/>
        </p:nvSpPr>
        <p:spPr>
          <a:xfrm>
            <a:off x="152400" y="1447800"/>
            <a:ext cx="8458200" cy="11430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5.1   </a:t>
            </a:r>
            <a:r>
              <a:rPr lang="en-US" sz="3200" b="1" i="1" u="none">
                <a:solidFill>
                  <a:srgbClr val="3366FF"/>
                </a:solidFill>
                <a:latin typeface="Times New Roman"/>
                <a:ea typeface="Times New Roman"/>
                <a:cs typeface="Times New Roman"/>
                <a:sym typeface="Times New Roman"/>
              </a:rPr>
              <a:t>DIGITAL-TO-ANALOG CONVERSION</a:t>
            </a:r>
            <a:endParaRPr/>
          </a:p>
        </p:txBody>
      </p:sp>
      <p:sp>
        <p:nvSpPr>
          <p:cNvPr id="104" name="Google Shape;104;p17"/>
          <p:cNvSpPr txBox="1"/>
          <p:nvPr/>
        </p:nvSpPr>
        <p:spPr>
          <a:xfrm>
            <a:off x="152400" y="2971800"/>
            <a:ext cx="8458200" cy="11430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5.2   </a:t>
            </a:r>
            <a:r>
              <a:rPr lang="en-US" sz="3200" b="1" i="1" u="none">
                <a:solidFill>
                  <a:srgbClr val="3366FF"/>
                </a:solidFill>
                <a:latin typeface="Times New Roman"/>
                <a:ea typeface="Times New Roman"/>
                <a:cs typeface="Times New Roman"/>
                <a:sym typeface="Times New Roman"/>
              </a:rPr>
              <a:t>ANALOG-TO-ANALOG CONVERSION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animEffect transition="in" filter="fade">
                                      <p:cBhvr>
                                        <p:cTn id="7" dur="500"/>
                                        <p:tgtEl>
                                          <p:spTgt spid="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xEl>
                                              <p:pRg st="0" end="0"/>
                                            </p:txEl>
                                          </p:spTgt>
                                        </p:tgtEl>
                                        <p:attrNameLst>
                                          <p:attrName>style.visibility</p:attrName>
                                        </p:attrNameLst>
                                      </p:cBhvr>
                                      <p:to>
                                        <p:strVal val="visible"/>
                                      </p:to>
                                    </p:set>
                                    <p:animEffect transition="in" filter="fade">
                                      <p:cBhvr>
                                        <p:cTn id="12" dur="500"/>
                                        <p:tgtEl>
                                          <p:spTgt spid="10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20</a:t>
            </a:fld>
            <a:endParaRPr/>
          </a:p>
        </p:txBody>
      </p:sp>
      <p:sp>
        <p:nvSpPr>
          <p:cNvPr id="307" name="Google Shape;307;p3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5.7:  </a:t>
            </a:r>
            <a:r>
              <a:rPr lang="en-US" sz="2000" b="1" i="1" u="none">
                <a:solidFill>
                  <a:schemeClr val="dk1"/>
                </a:solidFill>
                <a:latin typeface="Times"/>
                <a:ea typeface="Times"/>
                <a:cs typeface="Times"/>
                <a:sym typeface="Times"/>
              </a:rPr>
              <a:t>Implementation of BFSK</a:t>
            </a:r>
            <a:endParaRPr/>
          </a:p>
        </p:txBody>
      </p:sp>
      <p:pic>
        <p:nvPicPr>
          <p:cNvPr id="308" name="Google Shape;308;p35"/>
          <p:cNvPicPr preferRelativeResize="0"/>
          <p:nvPr/>
        </p:nvPicPr>
        <p:blipFill rotWithShape="1">
          <a:blip r:embed="rId3">
            <a:alphaModFix/>
          </a:blip>
          <a:srcRect/>
          <a:stretch/>
        </p:blipFill>
        <p:spPr>
          <a:xfrm>
            <a:off x="384175" y="2506662"/>
            <a:ext cx="8226425" cy="24463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6"/>
          <p:cNvSpPr txBox="1"/>
          <p:nvPr/>
        </p:nvSpPr>
        <p:spPr>
          <a:xfrm>
            <a:off x="76200" y="696912"/>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need to send data 3 bits at a time at a bit rate of 3 Mbps. The carrier frequency is 10 MHz. Calculate the number of levels (different frequencies), the baud rate, and the bandwidth.</a:t>
            </a:r>
            <a:endParaRPr/>
          </a:p>
        </p:txBody>
      </p:sp>
      <p:grpSp>
        <p:nvGrpSpPr>
          <p:cNvPr id="315" name="Google Shape;315;p36"/>
          <p:cNvGrpSpPr/>
          <p:nvPr/>
        </p:nvGrpSpPr>
        <p:grpSpPr>
          <a:xfrm>
            <a:off x="0" y="0"/>
            <a:ext cx="9144000" cy="609600"/>
            <a:chOff x="0" y="2448"/>
            <a:chExt cx="5760" cy="384"/>
          </a:xfrm>
        </p:grpSpPr>
        <p:sp>
          <p:nvSpPr>
            <p:cNvPr id="316" name="Google Shape;316;p3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7" name="Google Shape;317;p36"/>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5.6</a:t>
              </a:r>
              <a:endParaRPr/>
            </a:p>
          </p:txBody>
        </p:sp>
      </p:grpSp>
      <p:sp>
        <p:nvSpPr>
          <p:cNvPr id="318" name="Google Shape;318;p36"/>
          <p:cNvSpPr txBox="1"/>
          <p:nvPr/>
        </p:nvSpPr>
        <p:spPr>
          <a:xfrm>
            <a:off x="76200" y="3048000"/>
            <a:ext cx="8839200" cy="265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can have L = 2</a:t>
            </a:r>
            <a:r>
              <a:rPr lang="en-US" sz="2800" b="0" i="0" u="none" baseline="30000">
                <a:solidFill>
                  <a:schemeClr val="dk1"/>
                </a:solidFill>
                <a:latin typeface="Times New Roman"/>
                <a:ea typeface="Times New Roman"/>
                <a:cs typeface="Times New Roman"/>
                <a:sym typeface="Times New Roman"/>
              </a:rPr>
              <a:t>3</a:t>
            </a:r>
            <a:r>
              <a:rPr lang="en-US" sz="2800" b="0" i="0" u="none">
                <a:solidFill>
                  <a:schemeClr val="dk1"/>
                </a:solidFill>
                <a:latin typeface="Times New Roman"/>
                <a:ea typeface="Times New Roman"/>
                <a:cs typeface="Times New Roman"/>
                <a:sym typeface="Times New Roman"/>
              </a:rPr>
              <a:t> = 8. The baud rate is S = 3 MHz/3 = 1 Mbaud. This means that the carrier frequencies must be 1 MHz apart (2Δf = 1 MHz). The bandwidth is B = 8 × 1 = 8 MHz. Figure 5.8 shows the allocation of frequencies and bandwidth.</a:t>
            </a:r>
            <a:endParaRPr/>
          </a:p>
        </p:txBody>
      </p:sp>
      <p:sp>
        <p:nvSpPr>
          <p:cNvPr id="319" name="Google Shape;319;p3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22</a:t>
            </a:fld>
            <a:endParaRPr/>
          </a:p>
        </p:txBody>
      </p:sp>
      <p:sp>
        <p:nvSpPr>
          <p:cNvPr id="326" name="Google Shape;326;p3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5.8:  </a:t>
            </a:r>
            <a:r>
              <a:rPr lang="en-US" sz="2000" b="1" i="1" u="none">
                <a:solidFill>
                  <a:schemeClr val="dk1"/>
                </a:solidFill>
                <a:latin typeface="Times"/>
                <a:ea typeface="Times"/>
                <a:cs typeface="Times"/>
                <a:sym typeface="Times"/>
              </a:rPr>
              <a:t>Bandwidth of MFSK used in Example 5.6</a:t>
            </a:r>
            <a:endParaRPr/>
          </a:p>
        </p:txBody>
      </p:sp>
      <p:pic>
        <p:nvPicPr>
          <p:cNvPr id="327" name="Google Shape;327;p37"/>
          <p:cNvPicPr preferRelativeResize="0"/>
          <p:nvPr/>
        </p:nvPicPr>
        <p:blipFill rotWithShape="1">
          <a:blip r:embed="rId3">
            <a:alphaModFix/>
          </a:blip>
          <a:srcRect/>
          <a:stretch/>
        </p:blipFill>
        <p:spPr>
          <a:xfrm>
            <a:off x="533400" y="2876550"/>
            <a:ext cx="7742237" cy="1847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27"/>
                                        </p:tgtEl>
                                        <p:attrNameLst>
                                          <p:attrName>style.visibility</p:attrName>
                                        </p:attrNameLst>
                                      </p:cBhvr>
                                      <p:to>
                                        <p:strVal val="visible"/>
                                      </p:to>
                                    </p:set>
                                    <p:anim calcmode="lin" valueType="num">
                                      <p:cBhvr additive="base">
                                        <p:cTn id="7" dur="500"/>
                                        <p:tgtEl>
                                          <p:spTgt spid="327"/>
                                        </p:tgtEl>
                                        <p:attrNameLst>
                                          <p:attrName>ppt_w</p:attrName>
                                        </p:attrNameLst>
                                      </p:cBhvr>
                                      <p:tavLst>
                                        <p:tav tm="0">
                                          <p:val>
                                            <p:strVal val="0"/>
                                          </p:val>
                                        </p:tav>
                                        <p:tav tm="100000">
                                          <p:val>
                                            <p:strVal val="#ppt_w"/>
                                          </p:val>
                                        </p:tav>
                                      </p:tavLst>
                                    </p:anim>
                                    <p:anim calcmode="lin" valueType="num">
                                      <p:cBhvr additive="base">
                                        <p:cTn id="8" dur="500"/>
                                        <p:tgtEl>
                                          <p:spTgt spid="32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23</a:t>
            </a:fld>
            <a:endParaRPr/>
          </a:p>
        </p:txBody>
      </p:sp>
      <p:sp>
        <p:nvSpPr>
          <p:cNvPr id="334" name="Google Shape;334;p3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5" name="Google Shape;335;p3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6" name="Google Shape;336;p3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7" name="Google Shape;337;p3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8" name="Google Shape;338;p3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9" name="Google Shape;339;p3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40" name="Google Shape;340;p3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41" name="Google Shape;341;p38"/>
          <p:cNvSpPr txBox="1"/>
          <p:nvPr/>
        </p:nvSpPr>
        <p:spPr>
          <a:xfrm>
            <a:off x="1143000" y="0"/>
            <a:ext cx="4933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5.5.4  Phase Shift Keying</a:t>
            </a:r>
            <a:endParaRPr/>
          </a:p>
        </p:txBody>
      </p:sp>
      <p:sp>
        <p:nvSpPr>
          <p:cNvPr id="342" name="Google Shape;342;p38"/>
          <p:cNvSpPr txBox="1"/>
          <p:nvPr/>
        </p:nvSpPr>
        <p:spPr>
          <a:xfrm>
            <a:off x="381000" y="1293812"/>
            <a:ext cx="7924800" cy="350837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In phase shift keying, the phase of the carrier is varied to represent two or more different signal elements. Both peak amplitude and frequency remain constant as the phase changes. </a:t>
            </a:r>
            <a:r>
              <a:rPr lang="en-US" sz="2800" b="1" i="1" u="none" dirty="0">
                <a:solidFill>
                  <a:schemeClr val="dk1"/>
                </a:solidFill>
                <a:latin typeface="Times New Roman"/>
                <a:ea typeface="Times New Roman"/>
                <a:cs typeface="Times New Roman"/>
                <a:sym typeface="Times New Roman"/>
              </a:rPr>
              <a:t>Today, PSK is more common than ASK or FSK. However, we will see shortly that QAM, which combines ASK and PSK, is the dominant method of digital-to-analog modulation.</a:t>
            </a:r>
            <a:endParaRPr dirty="0"/>
          </a:p>
        </p:txBody>
      </p:sp>
      <p:sp>
        <p:nvSpPr>
          <p:cNvPr id="2" name="TextBox 1"/>
          <p:cNvSpPr txBox="1"/>
          <p:nvPr/>
        </p:nvSpPr>
        <p:spPr>
          <a:xfrm>
            <a:off x="2156605" y="5043487"/>
            <a:ext cx="6377067" cy="830997"/>
          </a:xfrm>
          <a:prstGeom prst="rect">
            <a:avLst/>
          </a:prstGeom>
          <a:noFill/>
        </p:spPr>
        <p:txBody>
          <a:bodyPr wrap="none" rtlCol="0">
            <a:spAutoFit/>
          </a:bodyPr>
          <a:lstStyle/>
          <a:p>
            <a:r>
              <a:rPr lang="en-US" sz="2400" dirty="0" smtClean="0">
                <a:solidFill>
                  <a:srgbClr val="00B0F0"/>
                </a:solidFill>
                <a:latin typeface="Times New Roman" panose="02020603050405020304" pitchFamily="18" charset="0"/>
                <a:cs typeface="Times New Roman" panose="02020603050405020304" pitchFamily="18" charset="0"/>
              </a:rPr>
              <a:t>B=(1+d)*S</a:t>
            </a:r>
          </a:p>
          <a:p>
            <a:r>
              <a:rPr lang="en-US" sz="2400" dirty="0" smtClean="0">
                <a:solidFill>
                  <a:srgbClr val="00B0F0"/>
                </a:solidFill>
                <a:latin typeface="Times New Roman" panose="02020603050405020304" pitchFamily="18" charset="0"/>
                <a:cs typeface="Times New Roman" panose="02020603050405020304" pitchFamily="18" charset="0"/>
              </a:rPr>
              <a:t>For QPSK 2 bits are carried by one signal element</a:t>
            </a:r>
            <a:endParaRPr lang="en-IN" sz="2400"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24</a:t>
            </a:fld>
            <a:endParaRPr/>
          </a:p>
        </p:txBody>
      </p:sp>
      <p:sp>
        <p:nvSpPr>
          <p:cNvPr id="349" name="Google Shape;349;p3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5.9:  </a:t>
            </a:r>
            <a:r>
              <a:rPr lang="en-US" sz="2000" b="1" i="1" u="none">
                <a:solidFill>
                  <a:schemeClr val="dk1"/>
                </a:solidFill>
                <a:latin typeface="Times"/>
                <a:ea typeface="Times"/>
                <a:cs typeface="Times"/>
                <a:sym typeface="Times"/>
              </a:rPr>
              <a:t>Binary phase shift keying</a:t>
            </a:r>
            <a:endParaRPr/>
          </a:p>
        </p:txBody>
      </p:sp>
      <p:pic>
        <p:nvPicPr>
          <p:cNvPr id="350" name="Google Shape;350;p39"/>
          <p:cNvPicPr preferRelativeResize="0"/>
          <p:nvPr/>
        </p:nvPicPr>
        <p:blipFill rotWithShape="1">
          <a:blip r:embed="rId3">
            <a:alphaModFix/>
          </a:blip>
          <a:srcRect/>
          <a:stretch/>
        </p:blipFill>
        <p:spPr>
          <a:xfrm>
            <a:off x="1371600" y="914400"/>
            <a:ext cx="6003925" cy="2578100"/>
          </a:xfrm>
          <a:prstGeom prst="rect">
            <a:avLst/>
          </a:prstGeom>
          <a:noFill/>
          <a:ln>
            <a:noFill/>
          </a:ln>
        </p:spPr>
      </p:pic>
      <p:pic>
        <p:nvPicPr>
          <p:cNvPr id="351" name="Google Shape;351;p39"/>
          <p:cNvPicPr preferRelativeResize="0"/>
          <p:nvPr/>
        </p:nvPicPr>
        <p:blipFill rotWithShape="1">
          <a:blip r:embed="rId4">
            <a:alphaModFix/>
          </a:blip>
          <a:srcRect/>
          <a:stretch/>
        </p:blipFill>
        <p:spPr>
          <a:xfrm>
            <a:off x="3008312" y="4038600"/>
            <a:ext cx="2092325" cy="15319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fade">
                                      <p:cBhvr>
                                        <p:cTn id="7" dur="500"/>
                                        <p:tgtEl>
                                          <p:spTgt spid="3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1"/>
                                        </p:tgtEl>
                                        <p:attrNameLst>
                                          <p:attrName>style.visibility</p:attrName>
                                        </p:attrNameLst>
                                      </p:cBhvr>
                                      <p:to>
                                        <p:strVal val="visible"/>
                                      </p:to>
                                    </p:set>
                                    <p:animEffect transition="in" filter="fade">
                                      <p:cBhvr>
                                        <p:cTn id="12" dur="1822"/>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25</a:t>
            </a:fld>
            <a:endParaRPr/>
          </a:p>
        </p:txBody>
      </p:sp>
      <p:sp>
        <p:nvSpPr>
          <p:cNvPr id="358" name="Google Shape;358;p4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5.10:  </a:t>
            </a:r>
            <a:r>
              <a:rPr lang="en-US" sz="2000" b="1" i="1" u="none">
                <a:solidFill>
                  <a:schemeClr val="dk1"/>
                </a:solidFill>
                <a:latin typeface="Times"/>
                <a:ea typeface="Times"/>
                <a:cs typeface="Times"/>
                <a:sym typeface="Times"/>
              </a:rPr>
              <a:t>Implementation of BASK</a:t>
            </a:r>
            <a:endParaRPr/>
          </a:p>
        </p:txBody>
      </p:sp>
      <p:pic>
        <p:nvPicPr>
          <p:cNvPr id="359" name="Google Shape;359;p40"/>
          <p:cNvPicPr preferRelativeResize="0"/>
          <p:nvPr/>
        </p:nvPicPr>
        <p:blipFill rotWithShape="1">
          <a:blip r:embed="rId3">
            <a:alphaModFix/>
          </a:blip>
          <a:srcRect/>
          <a:stretch/>
        </p:blipFill>
        <p:spPr>
          <a:xfrm>
            <a:off x="530225" y="2463800"/>
            <a:ext cx="8080375" cy="2565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 calcmode="lin" valueType="num">
                                      <p:cBhvr additive="base">
                                        <p:cTn id="7" dur="500"/>
                                        <p:tgtEl>
                                          <p:spTgt spid="359"/>
                                        </p:tgtEl>
                                        <p:attrNameLst>
                                          <p:attrName>ppt_w</p:attrName>
                                        </p:attrNameLst>
                                      </p:cBhvr>
                                      <p:tavLst>
                                        <p:tav tm="0">
                                          <p:val>
                                            <p:strVal val="0"/>
                                          </p:val>
                                        </p:tav>
                                        <p:tav tm="100000">
                                          <p:val>
                                            <p:strVal val="#ppt_w"/>
                                          </p:val>
                                        </p:tav>
                                      </p:tavLst>
                                    </p:anim>
                                    <p:anim calcmode="lin" valueType="num">
                                      <p:cBhvr additive="base">
                                        <p:cTn id="8" dur="500"/>
                                        <p:tgtEl>
                                          <p:spTgt spid="35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26</a:t>
            </a:fld>
            <a:endParaRPr/>
          </a:p>
        </p:txBody>
      </p:sp>
      <p:sp>
        <p:nvSpPr>
          <p:cNvPr id="366" name="Google Shape;366;p4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5.11:  </a:t>
            </a:r>
            <a:r>
              <a:rPr lang="en-US" sz="2000" b="1" i="1" u="none">
                <a:solidFill>
                  <a:schemeClr val="dk1"/>
                </a:solidFill>
                <a:latin typeface="Times"/>
                <a:ea typeface="Times"/>
                <a:cs typeface="Times"/>
                <a:sym typeface="Times"/>
              </a:rPr>
              <a:t>QPSK and its implementation</a:t>
            </a:r>
            <a:endParaRPr/>
          </a:p>
        </p:txBody>
      </p:sp>
      <p:pic>
        <p:nvPicPr>
          <p:cNvPr id="367" name="Google Shape;367;p41"/>
          <p:cNvPicPr preferRelativeResize="0"/>
          <p:nvPr/>
        </p:nvPicPr>
        <p:blipFill rotWithShape="1">
          <a:blip r:embed="rId3">
            <a:alphaModFix/>
          </a:blip>
          <a:srcRect/>
          <a:stretch/>
        </p:blipFill>
        <p:spPr>
          <a:xfrm>
            <a:off x="974725" y="1143000"/>
            <a:ext cx="7258050" cy="49133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p:nvPr/>
        </p:nvSpPr>
        <p:spPr>
          <a:xfrm>
            <a:off x="76200" y="696912"/>
            <a:ext cx="8839200" cy="946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Find the bandwidth for a signal transmitting at 12 Mbps for QPSK. The value of d = 0.</a:t>
            </a:r>
            <a:endParaRPr/>
          </a:p>
        </p:txBody>
      </p:sp>
      <p:grpSp>
        <p:nvGrpSpPr>
          <p:cNvPr id="374" name="Google Shape;374;p42"/>
          <p:cNvGrpSpPr/>
          <p:nvPr/>
        </p:nvGrpSpPr>
        <p:grpSpPr>
          <a:xfrm>
            <a:off x="0" y="0"/>
            <a:ext cx="9144000" cy="609600"/>
            <a:chOff x="0" y="2448"/>
            <a:chExt cx="5760" cy="384"/>
          </a:xfrm>
        </p:grpSpPr>
        <p:sp>
          <p:nvSpPr>
            <p:cNvPr id="375" name="Google Shape;375;p4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6" name="Google Shape;376;p42"/>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5.7</a:t>
              </a:r>
              <a:endParaRPr/>
            </a:p>
          </p:txBody>
        </p:sp>
      </p:grpSp>
      <p:sp>
        <p:nvSpPr>
          <p:cNvPr id="377" name="Google Shape;377;p42"/>
          <p:cNvSpPr txBox="1"/>
          <p:nvPr/>
        </p:nvSpPr>
        <p:spPr>
          <a:xfrm>
            <a:off x="76200" y="3544887"/>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For QPSK, 2 bits are carried by one signal element. This means that r = 2. So the signal rate (baud rate) is S = N × (1/r) = 6 Mbaud. With a value of d = 0, we have B = S = 6 MHz.</a:t>
            </a:r>
            <a:endParaRPr/>
          </a:p>
        </p:txBody>
      </p:sp>
      <p:sp>
        <p:nvSpPr>
          <p:cNvPr id="378" name="Google Shape;378;p4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28</a:t>
            </a:fld>
            <a:endParaRPr/>
          </a:p>
        </p:txBody>
      </p:sp>
      <p:sp>
        <p:nvSpPr>
          <p:cNvPr id="385" name="Google Shape;385;p4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5.12:  </a:t>
            </a:r>
            <a:r>
              <a:rPr lang="en-US" sz="2000" b="1" i="1" u="none">
                <a:solidFill>
                  <a:schemeClr val="dk1"/>
                </a:solidFill>
                <a:latin typeface="Times"/>
                <a:ea typeface="Times"/>
                <a:cs typeface="Times"/>
                <a:sym typeface="Times"/>
              </a:rPr>
              <a:t>Concept of a constellation diagram</a:t>
            </a:r>
            <a:endParaRPr/>
          </a:p>
        </p:txBody>
      </p:sp>
      <p:pic>
        <p:nvPicPr>
          <p:cNvPr id="386" name="Google Shape;386;p43"/>
          <p:cNvPicPr preferRelativeResize="0"/>
          <p:nvPr/>
        </p:nvPicPr>
        <p:blipFill rotWithShape="1">
          <a:blip r:embed="rId3">
            <a:alphaModFix/>
          </a:blip>
          <a:srcRect/>
          <a:stretch/>
        </p:blipFill>
        <p:spPr>
          <a:xfrm>
            <a:off x="2944812" y="857250"/>
            <a:ext cx="2770187" cy="3419475"/>
          </a:xfrm>
          <a:prstGeom prst="rect">
            <a:avLst/>
          </a:prstGeom>
          <a:noFill/>
          <a:ln>
            <a:noFill/>
          </a:ln>
        </p:spPr>
      </p:pic>
      <p:pic>
        <p:nvPicPr>
          <p:cNvPr id="387" name="Google Shape;387;p43"/>
          <p:cNvPicPr preferRelativeResize="0"/>
          <p:nvPr/>
        </p:nvPicPr>
        <p:blipFill rotWithShape="1">
          <a:blip r:embed="rId4">
            <a:alphaModFix/>
          </a:blip>
          <a:srcRect/>
          <a:stretch/>
        </p:blipFill>
        <p:spPr>
          <a:xfrm>
            <a:off x="1828800" y="4724400"/>
            <a:ext cx="5287962" cy="14493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7"/>
                                        </p:tgtEl>
                                        <p:attrNameLst>
                                          <p:attrName>style.visibility</p:attrName>
                                        </p:attrNameLst>
                                      </p:cBhvr>
                                      <p:to>
                                        <p:strVal val="visible"/>
                                      </p:to>
                                    </p:set>
                                    <p:animEffect transition="in" filter="fade">
                                      <p:cBhvr>
                                        <p:cTn id="12" dur="500"/>
                                        <p:tgtEl>
                                          <p:spTgt spid="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txBox="1"/>
          <p:nvPr/>
        </p:nvSpPr>
        <p:spPr>
          <a:xfrm>
            <a:off x="76200" y="696912"/>
            <a:ext cx="8839200" cy="946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Show the constellation diagrams for ASK (OOK), BPSK, and QPSK signals.</a:t>
            </a:r>
            <a:endParaRPr/>
          </a:p>
        </p:txBody>
      </p:sp>
      <p:grpSp>
        <p:nvGrpSpPr>
          <p:cNvPr id="394" name="Google Shape;394;p44"/>
          <p:cNvGrpSpPr/>
          <p:nvPr/>
        </p:nvGrpSpPr>
        <p:grpSpPr>
          <a:xfrm>
            <a:off x="0" y="0"/>
            <a:ext cx="9144000" cy="609600"/>
            <a:chOff x="0" y="2448"/>
            <a:chExt cx="5760" cy="384"/>
          </a:xfrm>
        </p:grpSpPr>
        <p:sp>
          <p:nvSpPr>
            <p:cNvPr id="395" name="Google Shape;395;p44"/>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96" name="Google Shape;396;p44"/>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5.8</a:t>
              </a:r>
              <a:endParaRPr/>
            </a:p>
          </p:txBody>
        </p:sp>
      </p:grpSp>
      <p:sp>
        <p:nvSpPr>
          <p:cNvPr id="397" name="Google Shape;397;p44"/>
          <p:cNvSpPr txBox="1"/>
          <p:nvPr/>
        </p:nvSpPr>
        <p:spPr>
          <a:xfrm>
            <a:off x="76200" y="3544887"/>
            <a:ext cx="88392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5.13 shows the three constellation diagrams. Let us analyze each case separately:</a:t>
            </a:r>
            <a:endParaRPr/>
          </a:p>
        </p:txBody>
      </p:sp>
      <p:sp>
        <p:nvSpPr>
          <p:cNvPr id="398" name="Google Shape;398;p4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
        <p:cNvGrpSpPr/>
        <p:nvPr/>
      </p:nvGrpSpPr>
      <p:grpSpPr>
        <a:xfrm>
          <a:off x="0" y="0"/>
          <a:ext cx="0" cy="0"/>
          <a:chOff x="0" y="0"/>
          <a:chExt cx="0" cy="0"/>
        </a:xfrm>
      </p:grpSpPr>
      <p:sp>
        <p:nvSpPr>
          <p:cNvPr id="110" name="Google Shape;110;p1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1" name="Google Shape;111;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2" name="Google Shape;112;p1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3" name="Google Shape;113;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4" name="Google Shape;114;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5" name="Google Shape;115;p1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 name="Google Shape;116;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7" name="Google Shape;117;p18"/>
          <p:cNvSpPr txBox="1"/>
          <p:nvPr/>
        </p:nvSpPr>
        <p:spPr>
          <a:xfrm>
            <a:off x="1066800" y="-76200"/>
            <a:ext cx="46736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5: Objective</a:t>
            </a:r>
            <a:endParaRPr/>
          </a:p>
        </p:txBody>
      </p:sp>
      <p:sp>
        <p:nvSpPr>
          <p:cNvPr id="118" name="Google Shape;118;p18"/>
          <p:cNvSpPr txBox="1"/>
          <p:nvPr/>
        </p:nvSpPr>
        <p:spPr>
          <a:xfrm>
            <a:off x="152400" y="1447800"/>
            <a:ext cx="8991600" cy="34290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a:t>
            </a:r>
            <a:endParaRPr/>
          </a:p>
          <a:p>
            <a:pPr marL="0" marR="0" lvl="0" indent="0" algn="l" rtl="0">
              <a:lnSpc>
                <a:spcPct val="100000"/>
              </a:lnSpc>
              <a:spcBef>
                <a:spcPts val="0"/>
              </a:spcBef>
              <a:spcAft>
                <a:spcPts val="0"/>
              </a:spcAft>
              <a:buNone/>
            </a:pPr>
            <a:endParaRPr sz="3200" b="1" i="1" u="none">
              <a:solidFill>
                <a:srgbClr val="FF0000"/>
              </a:solidFill>
              <a:latin typeface="Times"/>
              <a:ea typeface="Times"/>
              <a:cs typeface="Times"/>
              <a:sym typeface="Times"/>
            </a:endParaRPr>
          </a:p>
        </p:txBody>
      </p:sp>
      <p:sp>
        <p:nvSpPr>
          <p:cNvPr id="119" name="Google Shape;119;p18"/>
          <p:cNvSpPr txBox="1"/>
          <p:nvPr/>
        </p:nvSpPr>
        <p:spPr>
          <a:xfrm>
            <a:off x="98425" y="1143000"/>
            <a:ext cx="8686800" cy="4876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first section discusses digital-to-analog conversion. The section shows how we can change digital data to an analog signal when a band-pass channel is available. The first method described is called amplitude shift keying (ASK), in which the amplitude of a carrier is changed using the digital data. The second method described is called frequency shift keying (FSK), in which the frequency of a carrier is changed using the digital data. The third method described is called phase shift keying (PSK), in which the phase of a carrier signal is changed to represent digital data. The fourth method described is called quadrature amplitude modulation (QAM), in which both amplitude and phase of a carrier signal are changed to represent digital data.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9">
                                            <p:txEl>
                                              <p:pRg st="0" end="0"/>
                                            </p:txEl>
                                          </p:spTgt>
                                        </p:tgtEl>
                                        <p:attrNameLst>
                                          <p:attrName>style.visibility</p:attrName>
                                        </p:attrNameLst>
                                      </p:cBhvr>
                                      <p:to>
                                        <p:strVal val="visible"/>
                                      </p:to>
                                    </p:set>
                                    <p:anim calcmode="lin" valueType="num">
                                      <p:cBhvr additive="base">
                                        <p:cTn id="7" dur="1000"/>
                                        <p:tgtEl>
                                          <p:spTgt spid="119">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19">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30</a:t>
            </a:fld>
            <a:endParaRPr/>
          </a:p>
        </p:txBody>
      </p:sp>
      <p:sp>
        <p:nvSpPr>
          <p:cNvPr id="405" name="Google Shape;405;p4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5.13:  </a:t>
            </a:r>
            <a:r>
              <a:rPr lang="en-US" sz="2000" b="1" i="1" u="none">
                <a:solidFill>
                  <a:schemeClr val="dk1"/>
                </a:solidFill>
                <a:latin typeface="Times"/>
                <a:ea typeface="Times"/>
                <a:cs typeface="Times"/>
                <a:sym typeface="Times"/>
              </a:rPr>
              <a:t>Three constellation diagrams </a:t>
            </a:r>
            <a:endParaRPr/>
          </a:p>
        </p:txBody>
      </p:sp>
      <p:pic>
        <p:nvPicPr>
          <p:cNvPr id="406" name="Google Shape;406;p45"/>
          <p:cNvPicPr preferRelativeResize="0"/>
          <p:nvPr/>
        </p:nvPicPr>
        <p:blipFill rotWithShape="1">
          <a:blip r:embed="rId3">
            <a:alphaModFix/>
          </a:blip>
          <a:srcRect/>
          <a:stretch/>
        </p:blipFill>
        <p:spPr>
          <a:xfrm>
            <a:off x="474662" y="2705100"/>
            <a:ext cx="8135937" cy="2019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06"/>
                                        </p:tgtEl>
                                        <p:attrNameLst>
                                          <p:attrName>style.visibility</p:attrName>
                                        </p:attrNameLst>
                                      </p:cBhvr>
                                      <p:to>
                                        <p:strVal val="visible"/>
                                      </p:to>
                                    </p:set>
                                    <p:anim calcmode="lin" valueType="num">
                                      <p:cBhvr additive="base">
                                        <p:cTn id="7" dur="500"/>
                                        <p:tgtEl>
                                          <p:spTgt spid="406"/>
                                        </p:tgtEl>
                                        <p:attrNameLst>
                                          <p:attrName>ppt_w</p:attrName>
                                        </p:attrNameLst>
                                      </p:cBhvr>
                                      <p:tavLst>
                                        <p:tav tm="0">
                                          <p:val>
                                            <p:strVal val="0"/>
                                          </p:val>
                                        </p:tav>
                                        <p:tav tm="100000">
                                          <p:val>
                                            <p:strVal val="#ppt_w"/>
                                          </p:val>
                                        </p:tav>
                                      </p:tavLst>
                                    </p:anim>
                                    <p:anim calcmode="lin" valueType="num">
                                      <p:cBhvr additive="base">
                                        <p:cTn id="8" dur="500"/>
                                        <p:tgtEl>
                                          <p:spTgt spid="40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31</a:t>
            </a:fld>
            <a:endParaRPr/>
          </a:p>
        </p:txBody>
      </p:sp>
      <p:sp>
        <p:nvSpPr>
          <p:cNvPr id="413" name="Google Shape;413;p4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4" name="Google Shape;414;p4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5" name="Google Shape;415;p4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6" name="Google Shape;416;p4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7" name="Google Shape;417;p4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8" name="Google Shape;418;p4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9" name="Google Shape;419;p4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0" name="Google Shape;420;p46"/>
          <p:cNvSpPr txBox="1"/>
          <p:nvPr/>
        </p:nvSpPr>
        <p:spPr>
          <a:xfrm>
            <a:off x="1143000" y="0"/>
            <a:ext cx="7931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5.5.5  Quadrature Amplitude Modulation</a:t>
            </a:r>
            <a:endParaRPr/>
          </a:p>
        </p:txBody>
      </p:sp>
      <p:sp>
        <p:nvSpPr>
          <p:cNvPr id="421" name="Google Shape;421;p46"/>
          <p:cNvSpPr txBox="1"/>
          <p:nvPr/>
        </p:nvSpPr>
        <p:spPr>
          <a:xfrm>
            <a:off x="381000" y="1293812"/>
            <a:ext cx="7924800" cy="43624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PSK is limited by the ability of the equipment to distinguish small differences in phase. This factor limits its potential bit rate. So far, we have been altering only one of the three characteristics of a sine wave at a time; but what if we alter two? Why not combine ASK and PSK? The idea of using two carriers, one in-phase and the other quadrature, with different amplitude levels for each carrier is the concept behind quadrature amplitude modulation (QAM).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32</a:t>
            </a:fld>
            <a:endParaRPr/>
          </a:p>
        </p:txBody>
      </p:sp>
      <p:sp>
        <p:nvSpPr>
          <p:cNvPr id="428" name="Google Shape;428;p4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5.14:  </a:t>
            </a:r>
            <a:r>
              <a:rPr lang="en-US" sz="2000" b="1" i="1" u="none">
                <a:solidFill>
                  <a:schemeClr val="dk1"/>
                </a:solidFill>
                <a:latin typeface="Times"/>
                <a:ea typeface="Times"/>
                <a:cs typeface="Times"/>
                <a:sym typeface="Times"/>
              </a:rPr>
              <a:t>Constellation diagrams for some QAMs</a:t>
            </a:r>
            <a:endParaRPr/>
          </a:p>
        </p:txBody>
      </p:sp>
      <p:pic>
        <p:nvPicPr>
          <p:cNvPr id="429" name="Google Shape;429;p47"/>
          <p:cNvPicPr preferRelativeResize="0"/>
          <p:nvPr/>
        </p:nvPicPr>
        <p:blipFill rotWithShape="1">
          <a:blip r:embed="rId3">
            <a:alphaModFix/>
          </a:blip>
          <a:srcRect/>
          <a:stretch/>
        </p:blipFill>
        <p:spPr>
          <a:xfrm>
            <a:off x="762000" y="1219200"/>
            <a:ext cx="4457700" cy="2022475"/>
          </a:xfrm>
          <a:prstGeom prst="rect">
            <a:avLst/>
          </a:prstGeom>
          <a:noFill/>
          <a:ln>
            <a:noFill/>
          </a:ln>
        </p:spPr>
      </p:pic>
      <p:pic>
        <p:nvPicPr>
          <p:cNvPr id="430" name="Google Shape;430;p47"/>
          <p:cNvPicPr preferRelativeResize="0"/>
          <p:nvPr/>
        </p:nvPicPr>
        <p:blipFill rotWithShape="1">
          <a:blip r:embed="rId4">
            <a:alphaModFix/>
          </a:blip>
          <a:srcRect/>
          <a:stretch/>
        </p:blipFill>
        <p:spPr>
          <a:xfrm>
            <a:off x="3868737" y="3810000"/>
            <a:ext cx="4457700" cy="2022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9"/>
                                        </p:tgtEl>
                                        <p:attrNameLst>
                                          <p:attrName>style.visibility</p:attrName>
                                        </p:attrNameLst>
                                      </p:cBhvr>
                                      <p:to>
                                        <p:strVal val="visible"/>
                                      </p:to>
                                    </p:set>
                                    <p:animEffect transition="in" filter="fade">
                                      <p:cBhvr>
                                        <p:cTn id="7" dur="1000"/>
                                        <p:tgtEl>
                                          <p:spTgt spid="4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0"/>
                                        </p:tgtEl>
                                        <p:attrNameLst>
                                          <p:attrName>style.visibility</p:attrName>
                                        </p:attrNameLst>
                                      </p:cBhvr>
                                      <p:to>
                                        <p:strVal val="visible"/>
                                      </p:to>
                                    </p:set>
                                    <p:animEffect transition="in" filter="fade">
                                      <p:cBhvr>
                                        <p:cTn id="12" dur="100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33</a:t>
            </a:fld>
            <a:endParaRPr/>
          </a:p>
        </p:txBody>
      </p:sp>
      <p:sp>
        <p:nvSpPr>
          <p:cNvPr id="437" name="Google Shape;437;p48"/>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8" name="Google Shape;438;p48"/>
          <p:cNvSpPr txBox="1"/>
          <p:nvPr/>
        </p:nvSpPr>
        <p:spPr>
          <a:xfrm>
            <a:off x="228600" y="406400"/>
            <a:ext cx="8313737"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5-2   ANALOG-TO-ANALOG CONVERSION</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439" name="Google Shape;439;p48"/>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0" name="Google Shape;440;p48"/>
          <p:cNvSpPr txBox="1"/>
          <p:nvPr/>
        </p:nvSpPr>
        <p:spPr>
          <a:xfrm>
            <a:off x="228600" y="1447800"/>
            <a:ext cx="8229600" cy="45242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rgbClr val="00B0F0"/>
                </a:solidFill>
                <a:latin typeface="Times"/>
                <a:ea typeface="Times"/>
                <a:cs typeface="Times"/>
                <a:sym typeface="Times"/>
              </a:rPr>
              <a:t>Analog-to-analog conversion, or analog modulation, is the representation of analog information by an analog signal. One may ask why we need to modulate an analog signal; it is already analog. Modulation is needed if the medium is bandpass in nature or if only a bandpass channel is available to us. Analog-to-analog conversion can be accomplished in three ways: AM FM and PM.</a:t>
            </a:r>
            <a:endParaRPr dirty="0">
              <a:solidFill>
                <a:srgbClr val="00B0F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34</a:t>
            </a:fld>
            <a:endParaRPr/>
          </a:p>
        </p:txBody>
      </p:sp>
      <p:sp>
        <p:nvSpPr>
          <p:cNvPr id="447" name="Google Shape;447;p4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5.15:  </a:t>
            </a:r>
            <a:r>
              <a:rPr lang="en-US" sz="2000" b="1" i="1" u="none">
                <a:solidFill>
                  <a:schemeClr val="dk1"/>
                </a:solidFill>
                <a:latin typeface="Times"/>
                <a:ea typeface="Times"/>
                <a:cs typeface="Times"/>
                <a:sym typeface="Times"/>
              </a:rPr>
              <a:t>Types of analog-to-analog modulation</a:t>
            </a:r>
            <a:endParaRPr/>
          </a:p>
        </p:txBody>
      </p:sp>
      <p:pic>
        <p:nvPicPr>
          <p:cNvPr id="448" name="Google Shape;448;p49"/>
          <p:cNvPicPr preferRelativeResize="0"/>
          <p:nvPr/>
        </p:nvPicPr>
        <p:blipFill rotWithShape="1">
          <a:blip r:embed="rId3">
            <a:alphaModFix/>
          </a:blip>
          <a:srcRect/>
          <a:stretch/>
        </p:blipFill>
        <p:spPr>
          <a:xfrm>
            <a:off x="295275" y="2486025"/>
            <a:ext cx="8391525" cy="2162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48"/>
                                        </p:tgtEl>
                                        <p:attrNameLst>
                                          <p:attrName>style.visibility</p:attrName>
                                        </p:attrNameLst>
                                      </p:cBhvr>
                                      <p:to>
                                        <p:strVal val="visible"/>
                                      </p:to>
                                    </p:set>
                                    <p:anim calcmode="lin" valueType="num">
                                      <p:cBhvr additive="base">
                                        <p:cTn id="7" dur="500"/>
                                        <p:tgtEl>
                                          <p:spTgt spid="448"/>
                                        </p:tgtEl>
                                        <p:attrNameLst>
                                          <p:attrName>ppt_w</p:attrName>
                                        </p:attrNameLst>
                                      </p:cBhvr>
                                      <p:tavLst>
                                        <p:tav tm="0">
                                          <p:val>
                                            <p:strVal val="0"/>
                                          </p:val>
                                        </p:tav>
                                        <p:tav tm="100000">
                                          <p:val>
                                            <p:strVal val="#ppt_w"/>
                                          </p:val>
                                        </p:tav>
                                      </p:tavLst>
                                    </p:anim>
                                    <p:anim calcmode="lin" valueType="num">
                                      <p:cBhvr additive="base">
                                        <p:cTn id="8" dur="500"/>
                                        <p:tgtEl>
                                          <p:spTgt spid="44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35</a:t>
            </a:fld>
            <a:endParaRPr/>
          </a:p>
        </p:txBody>
      </p:sp>
      <p:sp>
        <p:nvSpPr>
          <p:cNvPr id="455" name="Google Shape;455;p5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56" name="Google Shape;456;p5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57" name="Google Shape;457;p5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58" name="Google Shape;458;p5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59" name="Google Shape;459;p5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0" name="Google Shape;460;p5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1" name="Google Shape;461;p5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2" name="Google Shape;462;p50"/>
          <p:cNvSpPr txBox="1"/>
          <p:nvPr/>
        </p:nvSpPr>
        <p:spPr>
          <a:xfrm>
            <a:off x="1143000" y="0"/>
            <a:ext cx="67373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5.2.1  Amplitude Modulation (AM)</a:t>
            </a:r>
            <a:endParaRPr/>
          </a:p>
        </p:txBody>
      </p:sp>
      <p:sp>
        <p:nvSpPr>
          <p:cNvPr id="463" name="Google Shape;463;p50"/>
          <p:cNvSpPr txBox="1"/>
          <p:nvPr/>
        </p:nvSpPr>
        <p:spPr>
          <a:xfrm>
            <a:off x="381000" y="1293812"/>
            <a:ext cx="7924800" cy="52165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In AM transmission, the carrier signal is modulated so that its amplitude varies with the changing amplitudes of the modulating signal. The frequency and phase of the carrier remain the same; only the amplitude changes to follow variations in the information. Figure 5.16 shows how this concept works. The modulating signal is the envelope of the carrier. As Figure 5.16 shows, AM is normally implemented by using a simple multiplier because the amplitude of the carrier signal needs to be changed according to the amplitude of the modulating signal.</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36</a:t>
            </a:fld>
            <a:endParaRPr/>
          </a:p>
        </p:txBody>
      </p:sp>
      <p:sp>
        <p:nvSpPr>
          <p:cNvPr id="470" name="Google Shape;470;p5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5.16:  </a:t>
            </a:r>
            <a:r>
              <a:rPr lang="en-US" sz="2000" b="1" i="1" u="none">
                <a:solidFill>
                  <a:schemeClr val="dk1"/>
                </a:solidFill>
                <a:latin typeface="Times"/>
                <a:ea typeface="Times"/>
                <a:cs typeface="Times"/>
                <a:sym typeface="Times"/>
              </a:rPr>
              <a:t>Amplitude modulation</a:t>
            </a:r>
            <a:endParaRPr/>
          </a:p>
        </p:txBody>
      </p:sp>
      <p:pic>
        <p:nvPicPr>
          <p:cNvPr id="471" name="Google Shape;471;p51"/>
          <p:cNvPicPr preferRelativeResize="0"/>
          <p:nvPr/>
        </p:nvPicPr>
        <p:blipFill rotWithShape="1">
          <a:blip r:embed="rId3">
            <a:alphaModFix/>
          </a:blip>
          <a:srcRect/>
          <a:stretch/>
        </p:blipFill>
        <p:spPr>
          <a:xfrm>
            <a:off x="609600" y="762000"/>
            <a:ext cx="4419600" cy="3206750"/>
          </a:xfrm>
          <a:prstGeom prst="rect">
            <a:avLst/>
          </a:prstGeom>
          <a:noFill/>
          <a:ln>
            <a:noFill/>
          </a:ln>
        </p:spPr>
      </p:pic>
      <p:pic>
        <p:nvPicPr>
          <p:cNvPr id="472" name="Google Shape;472;p51"/>
          <p:cNvPicPr preferRelativeResize="0"/>
          <p:nvPr/>
        </p:nvPicPr>
        <p:blipFill rotWithShape="1">
          <a:blip r:embed="rId4">
            <a:alphaModFix/>
          </a:blip>
          <a:srcRect/>
          <a:stretch/>
        </p:blipFill>
        <p:spPr>
          <a:xfrm>
            <a:off x="5562600" y="3856037"/>
            <a:ext cx="2481262" cy="2609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p:cTn id="7" dur="500"/>
                                        <p:tgtEl>
                                          <p:spTgt spid="4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2"/>
                                        </p:tgtEl>
                                        <p:attrNameLst>
                                          <p:attrName>style.visibility</p:attrName>
                                        </p:attrNameLst>
                                      </p:cBhvr>
                                      <p:to>
                                        <p:strVal val="visible"/>
                                      </p:to>
                                    </p:set>
                                    <p:animEffect transition="in" filter="fade">
                                      <p:cBhvr>
                                        <p:cTn id="12" dur="1822"/>
                                        <p:tgtEl>
                                          <p:spTgt spid="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37</a:t>
            </a:fld>
            <a:endParaRPr/>
          </a:p>
        </p:txBody>
      </p:sp>
      <p:sp>
        <p:nvSpPr>
          <p:cNvPr id="479" name="Google Shape;479;p5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5.17:  </a:t>
            </a:r>
            <a:r>
              <a:rPr lang="en-US" sz="2000" b="1" i="1" u="none">
                <a:solidFill>
                  <a:schemeClr val="dk1"/>
                </a:solidFill>
                <a:latin typeface="Times"/>
                <a:ea typeface="Times"/>
                <a:cs typeface="Times"/>
                <a:sym typeface="Times"/>
              </a:rPr>
              <a:t>AM band allocation</a:t>
            </a:r>
            <a:endParaRPr/>
          </a:p>
        </p:txBody>
      </p:sp>
      <p:pic>
        <p:nvPicPr>
          <p:cNvPr id="480" name="Google Shape;480;p52"/>
          <p:cNvPicPr preferRelativeResize="0"/>
          <p:nvPr/>
        </p:nvPicPr>
        <p:blipFill rotWithShape="1">
          <a:blip r:embed="rId3">
            <a:alphaModFix/>
          </a:blip>
          <a:srcRect/>
          <a:stretch/>
        </p:blipFill>
        <p:spPr>
          <a:xfrm>
            <a:off x="762000" y="3246437"/>
            <a:ext cx="6919912" cy="10969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80"/>
                                        </p:tgtEl>
                                        <p:attrNameLst>
                                          <p:attrName>style.visibility</p:attrName>
                                        </p:attrNameLst>
                                      </p:cBhvr>
                                      <p:to>
                                        <p:strVal val="visible"/>
                                      </p:to>
                                    </p:set>
                                    <p:anim calcmode="lin" valueType="num">
                                      <p:cBhvr additive="base">
                                        <p:cTn id="7" dur="500"/>
                                        <p:tgtEl>
                                          <p:spTgt spid="480"/>
                                        </p:tgtEl>
                                        <p:attrNameLst>
                                          <p:attrName>ppt_w</p:attrName>
                                        </p:attrNameLst>
                                      </p:cBhvr>
                                      <p:tavLst>
                                        <p:tav tm="0">
                                          <p:val>
                                            <p:strVal val="0"/>
                                          </p:val>
                                        </p:tav>
                                        <p:tav tm="100000">
                                          <p:val>
                                            <p:strVal val="#ppt_w"/>
                                          </p:val>
                                        </p:tav>
                                      </p:tavLst>
                                    </p:anim>
                                    <p:anim calcmode="lin" valueType="num">
                                      <p:cBhvr additive="base">
                                        <p:cTn id="8" dur="500"/>
                                        <p:tgtEl>
                                          <p:spTgt spid="48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38</a:t>
            </a:fld>
            <a:endParaRPr/>
          </a:p>
        </p:txBody>
      </p:sp>
      <p:sp>
        <p:nvSpPr>
          <p:cNvPr id="487" name="Google Shape;487;p5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8" name="Google Shape;488;p5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9" name="Google Shape;489;p5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0" name="Google Shape;490;p5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1" name="Google Shape;491;p5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2" name="Google Shape;492;p5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3" name="Google Shape;493;p5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4" name="Google Shape;494;p53"/>
          <p:cNvSpPr txBox="1"/>
          <p:nvPr/>
        </p:nvSpPr>
        <p:spPr>
          <a:xfrm>
            <a:off x="1143000" y="0"/>
            <a:ext cx="68135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5.2.2  Frequency Modulation (FM)</a:t>
            </a:r>
            <a:endParaRPr/>
          </a:p>
        </p:txBody>
      </p:sp>
      <p:sp>
        <p:nvSpPr>
          <p:cNvPr id="495" name="Google Shape;495;p53"/>
          <p:cNvSpPr txBox="1"/>
          <p:nvPr/>
        </p:nvSpPr>
        <p:spPr>
          <a:xfrm>
            <a:off x="381000" y="1293812"/>
            <a:ext cx="7924800" cy="39354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In FM transmission, </a:t>
            </a:r>
            <a:r>
              <a:rPr lang="en-US" sz="2800" b="1" i="1" u="none" dirty="0">
                <a:solidFill>
                  <a:srgbClr val="00B0F0"/>
                </a:solidFill>
                <a:latin typeface="Times New Roman"/>
                <a:ea typeface="Times New Roman"/>
                <a:cs typeface="Times New Roman"/>
                <a:sym typeface="Times New Roman"/>
              </a:rPr>
              <a:t>the frequency of the carrier signal is modulated to follow the changing voltage level (amplitude) of the modulating signal. The peak amplitude and phase of the carrier signal remain constant, but as the amplitude of the information signal changes, the frequency of the carrier changes correspondingly. </a:t>
            </a:r>
            <a:r>
              <a:rPr lang="en-US" sz="2800" b="1" i="1" u="none" dirty="0">
                <a:solidFill>
                  <a:schemeClr val="dk1"/>
                </a:solidFill>
                <a:latin typeface="Times New Roman"/>
                <a:ea typeface="Times New Roman"/>
                <a:cs typeface="Times New Roman"/>
                <a:sym typeface="Times New Roman"/>
              </a:rPr>
              <a:t>Figure 5.18 shows the relationships of the modulating signal, the carrier signal, and the resultant FM signal.</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39</a:t>
            </a:fld>
            <a:endParaRPr/>
          </a:p>
        </p:txBody>
      </p:sp>
      <p:sp>
        <p:nvSpPr>
          <p:cNvPr id="502" name="Google Shape;502;p5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5.18:  </a:t>
            </a:r>
            <a:r>
              <a:rPr lang="en-US" sz="2000" b="1" i="1" u="none">
                <a:solidFill>
                  <a:schemeClr val="dk1"/>
                </a:solidFill>
                <a:latin typeface="Times"/>
                <a:ea typeface="Times"/>
                <a:cs typeface="Times"/>
                <a:sym typeface="Times"/>
              </a:rPr>
              <a:t>Frequency modulation</a:t>
            </a:r>
            <a:endParaRPr/>
          </a:p>
        </p:txBody>
      </p:sp>
      <p:pic>
        <p:nvPicPr>
          <p:cNvPr id="503" name="Google Shape;503;p54"/>
          <p:cNvPicPr preferRelativeResize="0"/>
          <p:nvPr/>
        </p:nvPicPr>
        <p:blipFill rotWithShape="1">
          <a:blip r:embed="rId3">
            <a:alphaModFix/>
          </a:blip>
          <a:srcRect/>
          <a:stretch/>
        </p:blipFill>
        <p:spPr>
          <a:xfrm>
            <a:off x="561975" y="912812"/>
            <a:ext cx="5153025" cy="3582987"/>
          </a:xfrm>
          <a:prstGeom prst="rect">
            <a:avLst/>
          </a:prstGeom>
          <a:noFill/>
          <a:ln>
            <a:noFill/>
          </a:ln>
        </p:spPr>
      </p:pic>
      <p:pic>
        <p:nvPicPr>
          <p:cNvPr id="504" name="Google Shape;504;p54"/>
          <p:cNvPicPr preferRelativeResize="0"/>
          <p:nvPr/>
        </p:nvPicPr>
        <p:blipFill rotWithShape="1">
          <a:blip r:embed="rId4">
            <a:alphaModFix/>
          </a:blip>
          <a:srcRect/>
          <a:stretch/>
        </p:blipFill>
        <p:spPr>
          <a:xfrm>
            <a:off x="6072187" y="4267200"/>
            <a:ext cx="2428875" cy="2127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500"/>
                                        <p:tgtEl>
                                          <p:spTgt spid="5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4"/>
                                        </p:tgtEl>
                                        <p:attrNameLst>
                                          <p:attrName>style.visibility</p:attrName>
                                        </p:attrNameLst>
                                      </p:cBhvr>
                                      <p:to>
                                        <p:strVal val="visible"/>
                                      </p:to>
                                    </p:set>
                                    <p:animEffect transition="in" filter="fade">
                                      <p:cBhvr>
                                        <p:cTn id="12" dur="1822"/>
                                        <p:tgtEl>
                                          <p:spTgt spid="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1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6" name="Google Shape;126;p1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7" name="Google Shape;127;p1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8" name="Google Shape;128;p1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 name="Google Shape;129;p1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0" name="Google Shape;130;p1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1" name="Google Shape;131;p1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2" name="Google Shape;132;p19"/>
          <p:cNvSpPr txBox="1"/>
          <p:nvPr/>
        </p:nvSpPr>
        <p:spPr>
          <a:xfrm>
            <a:off x="1066800" y="-76200"/>
            <a:ext cx="73152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5: Objective (continued)</a:t>
            </a:r>
            <a:endParaRPr/>
          </a:p>
        </p:txBody>
      </p:sp>
      <p:sp>
        <p:nvSpPr>
          <p:cNvPr id="133" name="Google Shape;133;p19"/>
          <p:cNvSpPr txBox="1"/>
          <p:nvPr/>
        </p:nvSpPr>
        <p:spPr>
          <a:xfrm>
            <a:off x="152400" y="1447800"/>
            <a:ext cx="8991600" cy="34290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a:t>
            </a:r>
            <a:endParaRPr/>
          </a:p>
          <a:p>
            <a:pPr marL="0" marR="0" lvl="0" indent="0" algn="l" rtl="0">
              <a:lnSpc>
                <a:spcPct val="100000"/>
              </a:lnSpc>
              <a:spcBef>
                <a:spcPts val="0"/>
              </a:spcBef>
              <a:spcAft>
                <a:spcPts val="0"/>
              </a:spcAft>
              <a:buNone/>
            </a:pPr>
            <a:endParaRPr sz="3200" b="1" i="1" u="none">
              <a:solidFill>
                <a:srgbClr val="FF0000"/>
              </a:solidFill>
              <a:latin typeface="Times"/>
              <a:ea typeface="Times"/>
              <a:cs typeface="Times"/>
              <a:sym typeface="Times"/>
            </a:endParaRPr>
          </a:p>
        </p:txBody>
      </p:sp>
      <p:sp>
        <p:nvSpPr>
          <p:cNvPr id="134" name="Google Shape;134;p19"/>
          <p:cNvSpPr txBox="1"/>
          <p:nvPr/>
        </p:nvSpPr>
        <p:spPr>
          <a:xfrm>
            <a:off x="98425" y="1143000"/>
            <a:ext cx="8686800" cy="4343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second section discusses analog-to-analog conversion. The section shows how we can change an analog signal to a new analog signal with a smaller bandwidth. The conversion is used when only a band-pass channel is available. The first method is called amplitude modulation (AM), in which the amplitude of a carrier is changed based on the changes in the original analog signal. The second method is called frequency modulation (FM), in which the phase of a carrier is changed based on the changes in the original analog signal. The third method is called phase modulation (PM), in which the phase of a carrier signal is changed to show the changes in the original signal.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 calcmode="lin" valueType="num">
                                      <p:cBhvr additive="base">
                                        <p:cTn id="7" dur="1000"/>
                                        <p:tgtEl>
                                          <p:spTgt spid="134">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34">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40</a:t>
            </a:fld>
            <a:endParaRPr/>
          </a:p>
        </p:txBody>
      </p:sp>
      <p:cxnSp>
        <p:nvCxnSpPr>
          <p:cNvPr id="510" name="Google Shape;510;p55"/>
          <p:cNvCxnSpPr/>
          <p:nvPr/>
        </p:nvCxnSpPr>
        <p:spPr>
          <a:xfrm>
            <a:off x="152400" y="5334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511" name="Google Shape;511;p55"/>
          <p:cNvCxnSpPr/>
          <p:nvPr/>
        </p:nvCxnSpPr>
        <p:spPr>
          <a:xfrm>
            <a:off x="152400" y="13716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512" name="Google Shape;512;p55"/>
          <p:cNvSpPr txBox="1"/>
          <p:nvPr/>
        </p:nvSpPr>
        <p:spPr>
          <a:xfrm>
            <a:off x="304800" y="762000"/>
            <a:ext cx="3894137"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US" sz="2400" b="1" i="1" u="none">
                <a:solidFill>
                  <a:schemeClr val="folHlink"/>
                </a:solidFill>
                <a:latin typeface="Times New Roman"/>
                <a:ea typeface="Times New Roman"/>
                <a:cs typeface="Times New Roman"/>
                <a:sym typeface="Times New Roman"/>
              </a:rPr>
              <a:t>Figure 5.19  </a:t>
            </a:r>
            <a:r>
              <a:rPr lang="en-US" sz="2000" b="1" i="1" u="none">
                <a:solidFill>
                  <a:schemeClr val="dk1"/>
                </a:solidFill>
                <a:latin typeface="Times New Roman"/>
                <a:ea typeface="Times New Roman"/>
                <a:cs typeface="Times New Roman"/>
                <a:sym typeface="Times New Roman"/>
              </a:rPr>
              <a:t>FM band allocation</a:t>
            </a:r>
            <a:endParaRPr/>
          </a:p>
        </p:txBody>
      </p:sp>
      <p:cxnSp>
        <p:nvCxnSpPr>
          <p:cNvPr id="513" name="Google Shape;513;p55"/>
          <p:cNvCxnSpPr/>
          <p:nvPr/>
        </p:nvCxnSpPr>
        <p:spPr>
          <a:xfrm>
            <a:off x="152400" y="62484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514" name="Google Shape;514;p55"/>
          <p:cNvPicPr preferRelativeResize="0"/>
          <p:nvPr/>
        </p:nvPicPr>
        <p:blipFill rotWithShape="1">
          <a:blip r:embed="rId3">
            <a:alphaModFix/>
          </a:blip>
          <a:srcRect/>
          <a:stretch/>
        </p:blipFill>
        <p:spPr>
          <a:xfrm>
            <a:off x="447675" y="3089275"/>
            <a:ext cx="7934325" cy="1101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41</a:t>
            </a:fld>
            <a:endParaRPr/>
          </a:p>
        </p:txBody>
      </p:sp>
      <p:sp>
        <p:nvSpPr>
          <p:cNvPr id="521" name="Google Shape;521;p5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2" name="Google Shape;522;p5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3" name="Google Shape;523;p5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4" name="Google Shape;524;p5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5" name="Google Shape;525;p5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6" name="Google Shape;526;p5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7" name="Google Shape;527;p5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8" name="Google Shape;528;p56"/>
          <p:cNvSpPr txBox="1"/>
          <p:nvPr/>
        </p:nvSpPr>
        <p:spPr>
          <a:xfrm>
            <a:off x="1143000" y="0"/>
            <a:ext cx="5899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5.2.3  Phase Modulation (PM)</a:t>
            </a:r>
            <a:endParaRPr/>
          </a:p>
        </p:txBody>
      </p:sp>
      <p:sp>
        <p:nvSpPr>
          <p:cNvPr id="529" name="Google Shape;529;p56"/>
          <p:cNvSpPr txBox="1"/>
          <p:nvPr/>
        </p:nvSpPr>
        <p:spPr>
          <a:xfrm>
            <a:off x="381000" y="1293812"/>
            <a:ext cx="7924800" cy="3081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In PM transmission, </a:t>
            </a:r>
            <a:r>
              <a:rPr lang="en-US" sz="2800" b="1" i="1" u="none" dirty="0">
                <a:solidFill>
                  <a:srgbClr val="00B0F0"/>
                </a:solidFill>
                <a:latin typeface="Times New Roman"/>
                <a:ea typeface="Times New Roman"/>
                <a:cs typeface="Times New Roman"/>
                <a:sym typeface="Times New Roman"/>
              </a:rPr>
              <a:t>the phase of the carrier signal is modulated to follow the changing voltage level (amplitude) of the modulating signal. The peak amplitude and frequency of the carrier signal remain constant, but as the amplitude of the information signal changes, the phase of the carrier changes correspondingly.</a:t>
            </a:r>
            <a:endParaRPr dirty="0">
              <a:solidFill>
                <a:srgbClr val="00B0F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42</a:t>
            </a:fld>
            <a:endParaRPr/>
          </a:p>
        </p:txBody>
      </p:sp>
      <p:sp>
        <p:nvSpPr>
          <p:cNvPr id="536" name="Google Shape;536;p5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5.20:  </a:t>
            </a:r>
            <a:r>
              <a:rPr lang="en-US" sz="2000" b="1" i="1" u="none">
                <a:solidFill>
                  <a:schemeClr val="dk1"/>
                </a:solidFill>
                <a:latin typeface="Times"/>
                <a:ea typeface="Times"/>
                <a:cs typeface="Times"/>
                <a:sym typeface="Times"/>
              </a:rPr>
              <a:t>Phase modulation</a:t>
            </a:r>
            <a:endParaRPr/>
          </a:p>
        </p:txBody>
      </p:sp>
      <p:pic>
        <p:nvPicPr>
          <p:cNvPr id="537" name="Google Shape;537;p57"/>
          <p:cNvPicPr preferRelativeResize="0"/>
          <p:nvPr/>
        </p:nvPicPr>
        <p:blipFill rotWithShape="1">
          <a:blip r:embed="rId3">
            <a:alphaModFix/>
          </a:blip>
          <a:srcRect/>
          <a:stretch/>
        </p:blipFill>
        <p:spPr>
          <a:xfrm>
            <a:off x="333375" y="914400"/>
            <a:ext cx="4695825" cy="3536950"/>
          </a:xfrm>
          <a:prstGeom prst="rect">
            <a:avLst/>
          </a:prstGeom>
          <a:noFill/>
          <a:ln>
            <a:noFill/>
          </a:ln>
        </p:spPr>
      </p:pic>
      <p:pic>
        <p:nvPicPr>
          <p:cNvPr id="538" name="Google Shape;538;p57"/>
          <p:cNvPicPr preferRelativeResize="0"/>
          <p:nvPr/>
        </p:nvPicPr>
        <p:blipFill rotWithShape="1">
          <a:blip r:embed="rId4">
            <a:alphaModFix/>
          </a:blip>
          <a:srcRect/>
          <a:stretch/>
        </p:blipFill>
        <p:spPr>
          <a:xfrm>
            <a:off x="6207125" y="4081462"/>
            <a:ext cx="2098675" cy="21669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7"/>
                                        </p:tgtEl>
                                        <p:attrNameLst>
                                          <p:attrName>style.visibility</p:attrName>
                                        </p:attrNameLst>
                                      </p:cBhvr>
                                      <p:to>
                                        <p:strVal val="visible"/>
                                      </p:to>
                                    </p:set>
                                    <p:animEffect transition="in" filter="fade">
                                      <p:cBhvr>
                                        <p:cTn id="7" dur="500"/>
                                        <p:tgtEl>
                                          <p:spTgt spid="5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8"/>
                                        </p:tgtEl>
                                        <p:attrNameLst>
                                          <p:attrName>style.visibility</p:attrName>
                                        </p:attrNameLst>
                                      </p:cBhvr>
                                      <p:to>
                                        <p:strVal val="visible"/>
                                      </p:to>
                                    </p:set>
                                    <p:animEffect transition="in" filter="fade">
                                      <p:cBhvr>
                                        <p:cTn id="12" dur="1822"/>
                                        <p:tgtEl>
                                          <p:spTgt spid="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5</a:t>
            </a:fld>
            <a:endParaRPr/>
          </a:p>
        </p:txBody>
      </p:sp>
      <p:sp>
        <p:nvSpPr>
          <p:cNvPr id="141" name="Google Shape;141;p20"/>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2" name="Google Shape;142;p20"/>
          <p:cNvSpPr txBox="1"/>
          <p:nvPr/>
        </p:nvSpPr>
        <p:spPr>
          <a:xfrm>
            <a:off x="228600" y="406400"/>
            <a:ext cx="8334375"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5-1   DIGITAL-TO-ANALOG CONVERSION</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143" name="Google Shape;143;p20"/>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4" name="Google Shape;144;p20"/>
          <p:cNvSpPr txBox="1"/>
          <p:nvPr/>
        </p:nvSpPr>
        <p:spPr>
          <a:xfrm>
            <a:off x="228600" y="1658937"/>
            <a:ext cx="8229600" cy="353939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rgbClr val="00B0F0"/>
                </a:solidFill>
                <a:latin typeface="Times"/>
                <a:ea typeface="Times"/>
                <a:cs typeface="Times"/>
                <a:sym typeface="Times"/>
              </a:rPr>
              <a:t>Digital-to-analog conversion is the process of changing one of the characteristics of an analog signal based on the information in digital data. </a:t>
            </a:r>
            <a:r>
              <a:rPr lang="en-US" sz="3200" b="1" i="1" u="none" dirty="0">
                <a:solidFill>
                  <a:schemeClr val="dk1"/>
                </a:solidFill>
                <a:latin typeface="Times"/>
                <a:ea typeface="Times"/>
                <a:cs typeface="Times"/>
                <a:sym typeface="Times"/>
              </a:rPr>
              <a:t>Figure 5.1 shows the relationship between the digital information, the digital-to-analog modulating process, and the resultant analog signal.</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6</a:t>
            </a:fld>
            <a:endParaRPr/>
          </a:p>
        </p:txBody>
      </p:sp>
      <p:sp>
        <p:nvSpPr>
          <p:cNvPr id="151" name="Google Shape;151;p2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5.1:  </a:t>
            </a:r>
            <a:r>
              <a:rPr lang="en-US" sz="2000" b="1" i="1" u="none">
                <a:solidFill>
                  <a:schemeClr val="dk1"/>
                </a:solidFill>
                <a:latin typeface="Times"/>
                <a:ea typeface="Times"/>
                <a:cs typeface="Times"/>
                <a:sym typeface="Times"/>
              </a:rPr>
              <a:t>Digital-to-analog conversion</a:t>
            </a:r>
            <a:endParaRPr/>
          </a:p>
        </p:txBody>
      </p:sp>
      <p:pic>
        <p:nvPicPr>
          <p:cNvPr id="152" name="Google Shape;152;p21"/>
          <p:cNvPicPr preferRelativeResize="0"/>
          <p:nvPr/>
        </p:nvPicPr>
        <p:blipFill rotWithShape="1">
          <a:blip r:embed="rId3">
            <a:alphaModFix/>
          </a:blip>
          <a:srcRect/>
          <a:stretch/>
        </p:blipFill>
        <p:spPr>
          <a:xfrm>
            <a:off x="1490662" y="2514600"/>
            <a:ext cx="5824537" cy="1811337"/>
          </a:xfrm>
          <a:prstGeom prst="rect">
            <a:avLst/>
          </a:prstGeom>
          <a:noFill/>
          <a:ln>
            <a:noFill/>
          </a:ln>
        </p:spPr>
      </p:pic>
      <p:pic>
        <p:nvPicPr>
          <p:cNvPr id="153" name="Google Shape;153;p21"/>
          <p:cNvPicPr preferRelativeResize="0"/>
          <p:nvPr/>
        </p:nvPicPr>
        <p:blipFill rotWithShape="1">
          <a:blip r:embed="rId4">
            <a:alphaModFix/>
          </a:blip>
          <a:srcRect/>
          <a:stretch/>
        </p:blipFill>
        <p:spPr>
          <a:xfrm>
            <a:off x="328612" y="2917825"/>
            <a:ext cx="1162050" cy="476250"/>
          </a:xfrm>
          <a:prstGeom prst="rect">
            <a:avLst/>
          </a:prstGeom>
          <a:noFill/>
          <a:ln>
            <a:noFill/>
          </a:ln>
        </p:spPr>
      </p:pic>
      <p:pic>
        <p:nvPicPr>
          <p:cNvPr id="154" name="Google Shape;154;p21"/>
          <p:cNvPicPr preferRelativeResize="0"/>
          <p:nvPr/>
        </p:nvPicPr>
        <p:blipFill rotWithShape="1">
          <a:blip r:embed="rId4">
            <a:alphaModFix/>
          </a:blip>
          <a:srcRect/>
          <a:stretch/>
        </p:blipFill>
        <p:spPr>
          <a:xfrm>
            <a:off x="7315200" y="3013075"/>
            <a:ext cx="1163637" cy="476250"/>
          </a:xfrm>
          <a:prstGeom prst="rect">
            <a:avLst/>
          </a:prstGeom>
          <a:noFill/>
          <a:ln>
            <a:noFill/>
          </a:ln>
        </p:spPr>
      </p:pic>
      <p:pic>
        <p:nvPicPr>
          <p:cNvPr id="155" name="Google Shape;155;p21"/>
          <p:cNvPicPr preferRelativeResize="0"/>
          <p:nvPr/>
        </p:nvPicPr>
        <p:blipFill rotWithShape="1">
          <a:blip r:embed="rId5">
            <a:alphaModFix/>
          </a:blip>
          <a:srcRect/>
          <a:stretch/>
        </p:blipFill>
        <p:spPr>
          <a:xfrm>
            <a:off x="3309937" y="2713037"/>
            <a:ext cx="2176462" cy="7762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3"/>
                                        </p:tgtEl>
                                        <p:attrNameLst>
                                          <p:attrName>style.visibility</p:attrName>
                                        </p:attrNameLst>
                                      </p:cBhvr>
                                      <p:to>
                                        <p:strVal val="visible"/>
                                      </p:to>
                                    </p:set>
                                    <p:animEffect transition="in" filter="fade">
                                      <p:cBhvr>
                                        <p:cTn id="11" dur="1000"/>
                                        <p:tgtEl>
                                          <p:spTgt spid="153"/>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nodeType="clickEffect">
                                  <p:stCondLst>
                                    <p:cond delay="0"/>
                                  </p:stCondLst>
                                  <p:childTnLst>
                                    <p:set>
                                      <p:cBhvr>
                                        <p:cTn id="15" dur="1" fill="hold">
                                          <p:stCondLst>
                                            <p:cond delay="0"/>
                                          </p:stCondLst>
                                        </p:cTn>
                                        <p:tgtEl>
                                          <p:spTgt spid="155"/>
                                        </p:tgtEl>
                                        <p:attrNameLst>
                                          <p:attrName>style.visibility</p:attrName>
                                        </p:attrNameLst>
                                      </p:cBhvr>
                                      <p:to>
                                        <p:strVal val="visible"/>
                                      </p:to>
                                    </p:set>
                                    <p:anim calcmode="lin" valueType="num">
                                      <p:cBhvr additive="base">
                                        <p:cTn id="16" dur="500"/>
                                        <p:tgtEl>
                                          <p:spTgt spid="155"/>
                                        </p:tgtEl>
                                        <p:attrNameLst>
                                          <p:attrName>ppt_w</p:attrName>
                                        </p:attrNameLst>
                                      </p:cBhvr>
                                      <p:tavLst>
                                        <p:tav tm="0">
                                          <p:val>
                                            <p:strVal val="0"/>
                                          </p:val>
                                        </p:tav>
                                        <p:tav tm="100000">
                                          <p:val>
                                            <p:strVal val="#ppt_w"/>
                                          </p:val>
                                        </p:tav>
                                      </p:tavLst>
                                    </p:anim>
                                    <p:anim calcmode="lin" valueType="num">
                                      <p:cBhvr additive="base">
                                        <p:cTn id="17" dur="500"/>
                                        <p:tgtEl>
                                          <p:spTgt spid="155"/>
                                        </p:tgtEl>
                                        <p:attrNameLst>
                                          <p:attrName>ppt_h</p:attrName>
                                        </p:attrNameLst>
                                      </p:cBhvr>
                                      <p:tavLst>
                                        <p:tav tm="0">
                                          <p:val>
                                            <p:str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4"/>
                                        </p:tgtEl>
                                        <p:attrNameLst>
                                          <p:attrName>style.visibility</p:attrName>
                                        </p:attrNameLst>
                                      </p:cBhvr>
                                      <p:to>
                                        <p:strVal val="visible"/>
                                      </p:to>
                                    </p:set>
                                    <p:animEffect transition="in" filter="fade">
                                      <p:cBhvr>
                                        <p:cTn id="22"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7</a:t>
            </a:fld>
            <a:endParaRPr/>
          </a:p>
        </p:txBody>
      </p:sp>
      <p:sp>
        <p:nvSpPr>
          <p:cNvPr id="162" name="Google Shape;162;p2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5.2:  </a:t>
            </a:r>
            <a:r>
              <a:rPr lang="en-US" sz="2000" b="1" i="1" u="none">
                <a:solidFill>
                  <a:schemeClr val="dk1"/>
                </a:solidFill>
                <a:latin typeface="Times"/>
                <a:ea typeface="Times"/>
                <a:cs typeface="Times"/>
                <a:sym typeface="Times"/>
              </a:rPr>
              <a:t>Types of digital to analog conversion</a:t>
            </a:r>
            <a:endParaRPr/>
          </a:p>
        </p:txBody>
      </p:sp>
      <p:pic>
        <p:nvPicPr>
          <p:cNvPr id="163" name="Google Shape;163;p22"/>
          <p:cNvPicPr preferRelativeResize="0"/>
          <p:nvPr/>
        </p:nvPicPr>
        <p:blipFill rotWithShape="1">
          <a:blip r:embed="rId3">
            <a:alphaModFix/>
          </a:blip>
          <a:srcRect/>
          <a:stretch/>
        </p:blipFill>
        <p:spPr>
          <a:xfrm>
            <a:off x="361950" y="1905000"/>
            <a:ext cx="8401050" cy="28876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8</a:t>
            </a:fld>
            <a:endParaRPr/>
          </a:p>
        </p:txBody>
      </p:sp>
      <p:sp>
        <p:nvSpPr>
          <p:cNvPr id="170" name="Google Shape;170;p2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1" name="Google Shape;171;p2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2" name="Google Shape;172;p2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3" name="Google Shape;173;p2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4" name="Google Shape;174;p2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5" name="Google Shape;175;p2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6" name="Google Shape;176;p2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7" name="Google Shape;177;p23"/>
          <p:cNvSpPr txBox="1"/>
          <p:nvPr/>
        </p:nvSpPr>
        <p:spPr>
          <a:xfrm>
            <a:off x="1143000" y="0"/>
            <a:ext cx="5518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5.5.1  Aspects of Conversion</a:t>
            </a:r>
            <a:endParaRPr/>
          </a:p>
        </p:txBody>
      </p:sp>
      <p:sp>
        <p:nvSpPr>
          <p:cNvPr id="178" name="Google Shape;178;p23"/>
          <p:cNvSpPr txBox="1"/>
          <p:nvPr/>
        </p:nvSpPr>
        <p:spPr>
          <a:xfrm>
            <a:off x="381000" y="1293812"/>
            <a:ext cx="7924800" cy="138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Before we discuss specific methods of digital-to-analog modulation, two basic issues must be reviewed: bit and baud rates and the carrier signal.</a:t>
            </a:r>
            <a:endParaRPr/>
          </a:p>
        </p:txBody>
      </p:sp>
      <p:sp>
        <p:nvSpPr>
          <p:cNvPr id="2" name="TextBox 1"/>
          <p:cNvSpPr txBox="1"/>
          <p:nvPr/>
        </p:nvSpPr>
        <p:spPr>
          <a:xfrm>
            <a:off x="490537" y="2945109"/>
            <a:ext cx="7540847" cy="461665"/>
          </a:xfrm>
          <a:prstGeom prst="rect">
            <a:avLst/>
          </a:prstGeom>
          <a:noFill/>
        </p:spPr>
        <p:txBody>
          <a:bodyPr wrap="none" rtlCol="0">
            <a:spAutoFit/>
          </a:bodyPr>
          <a:lstStyle/>
          <a:p>
            <a:r>
              <a:rPr lang="en-US" sz="2400" dirty="0" smtClean="0">
                <a:solidFill>
                  <a:srgbClr val="00B0F0"/>
                </a:solidFill>
                <a:latin typeface="Times New Roman" panose="02020603050405020304" pitchFamily="18" charset="0"/>
                <a:cs typeface="Times New Roman" panose="02020603050405020304" pitchFamily="18" charset="0"/>
              </a:rPr>
              <a:t>Signal element=bit rate* 1/no of element per signal element</a:t>
            </a:r>
            <a:endParaRPr lang="en-IN" sz="2400" dirty="0">
              <a:solidFill>
                <a:srgbClr val="00B0F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90537" y="3673771"/>
            <a:ext cx="5513048" cy="830997"/>
          </a:xfrm>
          <a:prstGeom prst="rect">
            <a:avLst/>
          </a:prstGeom>
          <a:noFill/>
        </p:spPr>
        <p:txBody>
          <a:bodyPr wrap="none" rtlCol="0">
            <a:spAutoFit/>
          </a:bodyPr>
          <a:lstStyle/>
          <a:p>
            <a:r>
              <a:rPr lang="en-US" sz="2400" dirty="0" smtClean="0">
                <a:solidFill>
                  <a:srgbClr val="00B0F0"/>
                </a:solidFill>
                <a:latin typeface="Times New Roman" panose="02020603050405020304" pitchFamily="18" charset="0"/>
                <a:cs typeface="Times New Roman" panose="02020603050405020304" pitchFamily="18" charset="0"/>
              </a:rPr>
              <a:t>No of element per signal element( r)=log</a:t>
            </a:r>
            <a:r>
              <a:rPr lang="en-US" sz="2400" baseline="-25000" dirty="0" smtClean="0">
                <a:solidFill>
                  <a:srgbClr val="00B0F0"/>
                </a:solidFill>
                <a:latin typeface="Times New Roman" panose="02020603050405020304" pitchFamily="18" charset="0"/>
                <a:cs typeface="Times New Roman" panose="02020603050405020304" pitchFamily="18" charset="0"/>
              </a:rPr>
              <a:t>2</a:t>
            </a:r>
            <a:r>
              <a:rPr lang="en-US" sz="2400" dirty="0" smtClean="0">
                <a:solidFill>
                  <a:srgbClr val="00B0F0"/>
                </a:solidFill>
                <a:latin typeface="Times New Roman" panose="02020603050405020304" pitchFamily="18" charset="0"/>
                <a:cs typeface="Times New Roman" panose="02020603050405020304" pitchFamily="18" charset="0"/>
              </a:rPr>
              <a:t>L</a:t>
            </a:r>
          </a:p>
          <a:p>
            <a:r>
              <a:rPr lang="en-US" sz="2400" dirty="0" smtClean="0">
                <a:solidFill>
                  <a:srgbClr val="00B0F0"/>
                </a:solidFill>
                <a:latin typeface="Times New Roman" panose="02020603050405020304" pitchFamily="18" charset="0"/>
                <a:cs typeface="Times New Roman" panose="02020603050405020304" pitchFamily="18" charset="0"/>
              </a:rPr>
              <a:t>Here L is signal elements</a:t>
            </a:r>
            <a:endParaRPr lang="en-IN" sz="2400"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p:nvPr/>
        </p:nvSpPr>
        <p:spPr>
          <a:xfrm>
            <a:off x="76200" y="696912"/>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An analog signal carries 4 bits per signal element. If 1000 signal elements are sent per second, find the bit rate.</a:t>
            </a:r>
            <a:endParaRPr/>
          </a:p>
        </p:txBody>
      </p:sp>
      <p:grpSp>
        <p:nvGrpSpPr>
          <p:cNvPr id="185" name="Google Shape;185;p24"/>
          <p:cNvGrpSpPr/>
          <p:nvPr/>
        </p:nvGrpSpPr>
        <p:grpSpPr>
          <a:xfrm>
            <a:off x="0" y="0"/>
            <a:ext cx="9144000" cy="609600"/>
            <a:chOff x="0" y="2448"/>
            <a:chExt cx="5760" cy="384"/>
          </a:xfrm>
        </p:grpSpPr>
        <p:sp>
          <p:nvSpPr>
            <p:cNvPr id="186" name="Google Shape;186;p24"/>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7" name="Google Shape;187;p24"/>
            <p:cNvSpPr txBox="1"/>
            <p:nvPr/>
          </p:nvSpPr>
          <p:spPr>
            <a:xfrm>
              <a:off x="0" y="2448"/>
              <a:ext cx="1713"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5.1</a:t>
              </a:r>
              <a:endParaRPr/>
            </a:p>
          </p:txBody>
        </p:sp>
      </p:grpSp>
      <p:sp>
        <p:nvSpPr>
          <p:cNvPr id="188" name="Google Shape;188;p24"/>
          <p:cNvSpPr txBox="1"/>
          <p:nvPr/>
        </p:nvSpPr>
        <p:spPr>
          <a:xfrm>
            <a:off x="28575" y="2057400"/>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In this case, r = 4, S = 1000, and N is unknown. We can find the value of N from</a:t>
            </a:r>
            <a:endParaRPr/>
          </a:p>
        </p:txBody>
      </p:sp>
      <p:pic>
        <p:nvPicPr>
          <p:cNvPr id="189" name="Google Shape;189;p24"/>
          <p:cNvPicPr preferRelativeResize="0"/>
          <p:nvPr/>
        </p:nvPicPr>
        <p:blipFill rotWithShape="1">
          <a:blip r:embed="rId3">
            <a:alphaModFix/>
          </a:blip>
          <a:srcRect/>
          <a:stretch/>
        </p:blipFill>
        <p:spPr>
          <a:xfrm>
            <a:off x="1219200" y="3838575"/>
            <a:ext cx="7110412" cy="581025"/>
          </a:xfrm>
          <a:prstGeom prst="rect">
            <a:avLst/>
          </a:prstGeom>
          <a:noFill/>
          <a:ln>
            <a:noFill/>
          </a:ln>
        </p:spPr>
      </p:pic>
      <p:sp>
        <p:nvSpPr>
          <p:cNvPr id="190" name="Google Shape;190;p2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5.</a:t>
            </a:r>
            <a:fld id="{00000000-1234-1234-1234-123412341234}" type="slidenum">
              <a:rPr lang="en-US" sz="1200" b="1" i="0" u="none">
                <a:solidFill>
                  <a:schemeClr val="dk1"/>
                </a:solidFill>
                <a:latin typeface="Arial"/>
                <a:ea typeface="Arial"/>
                <a:cs typeface="Arial"/>
                <a:sym typeface="Arial"/>
              </a:rPr>
              <a:t>9</a:t>
            </a:fld>
            <a:endParaRPr/>
          </a:p>
        </p:txBody>
      </p:sp>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1850</Words>
  <Application>Microsoft Office PowerPoint</Application>
  <PresentationFormat>On-screen Show (4:3)</PresentationFormat>
  <Paragraphs>171</Paragraphs>
  <Slides>42</Slides>
  <Notes>42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42</vt:i4>
      </vt:variant>
    </vt:vector>
  </HeadingPairs>
  <TitlesOfParts>
    <vt:vector size="50" baseType="lpstr">
      <vt:lpstr>Times New Roman</vt:lpstr>
      <vt:lpstr>Arial</vt:lpstr>
      <vt:lpstr>Noto Sans Symbols</vt:lpstr>
      <vt:lpstr>Times</vt:lpstr>
      <vt:lpstr>Tahoma</vt:lpstr>
      <vt:lpstr>Blends</vt:lpstr>
      <vt:lpstr>Blends</vt:lpstr>
      <vt:lpstr>1_Blends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sumit kumar</cp:lastModifiedBy>
  <cp:revision>4</cp:revision>
  <dcterms:modified xsi:type="dcterms:W3CDTF">2024-05-24T16:43:11Z</dcterms:modified>
</cp:coreProperties>
</file>